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48" r:id="rId1"/>
  </p:sldMasterIdLst>
  <p:notesMasterIdLst>
    <p:notesMasterId r:id="rId19"/>
  </p:notesMasterIdLst>
  <p:sldIdLst>
    <p:sldId id="500" r:id="rId2"/>
    <p:sldId id="457" r:id="rId3"/>
    <p:sldId id="501" r:id="rId4"/>
    <p:sldId id="459" r:id="rId5"/>
    <p:sldId id="490" r:id="rId6"/>
    <p:sldId id="473" r:id="rId7"/>
    <p:sldId id="502" r:id="rId8"/>
    <p:sldId id="476" r:id="rId9"/>
    <p:sldId id="503" r:id="rId10"/>
    <p:sldId id="496" r:id="rId11"/>
    <p:sldId id="498" r:id="rId12"/>
    <p:sldId id="491" r:id="rId13"/>
    <p:sldId id="487" r:id="rId14"/>
    <p:sldId id="499" r:id="rId15"/>
    <p:sldId id="493" r:id="rId16"/>
    <p:sldId id="504" r:id="rId17"/>
    <p:sldId id="477" r:id="rId18"/>
  </p:sldIdLst>
  <p:sldSz cx="12192000" cy="6858000"/>
  <p:notesSz cx="6858000" cy="1819275"/>
  <p:embeddedFontLst>
    <p:embeddedFont>
      <p:font typeface="Calibri" panose="020F0502020204030204" pitchFamily="34" charset="0"/>
      <p:regular r:id="rId20"/>
      <p:bold r:id="rId21"/>
      <p:italic r:id="rId22"/>
      <p:boldItalic r:id="rId23"/>
    </p:embeddedFont>
    <p:embeddedFont>
      <p:font typeface="ITC Officina Sans" pitchFamily="2" charset="77"/>
      <p:bold r:id="rId24"/>
      <p:boldItalic r:id="rId25"/>
    </p:embeddedFont>
    <p:embeddedFont>
      <p:font typeface="ITC Officina Sans Book" pitchFamily="2" charset="77"/>
      <p:regular r:id="rId26"/>
      <p:italic r:id="rId2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BB369"/>
    <a:srgbClr val="FF0000"/>
    <a:srgbClr val="AACFA6"/>
    <a:srgbClr val="4C8F44"/>
    <a:srgbClr val="C00000"/>
    <a:srgbClr val="FFCC00"/>
    <a:srgbClr val="C5E0B4"/>
    <a:srgbClr val="FFCC99"/>
    <a:srgbClr val="EEEEEE"/>
    <a:srgbClr val="FFFF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Közepesen sötét stílus 2 – 1. jelölőszín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Közepesen sötét stílus 2 – 6. jelölőszín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073A0DAA-6AF3-43AB-8588-CEC1D06C72B9}" styleName="Közepesen sötét stílus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66457" autoAdjust="0"/>
    <p:restoredTop sz="78347"/>
  </p:normalViewPr>
  <p:slideViewPr>
    <p:cSldViewPr snapToGrid="0">
      <p:cViewPr varScale="1">
        <p:scale>
          <a:sx n="18" d="100"/>
          <a:sy n="18" d="100"/>
        </p:scale>
        <p:origin x="208" y="16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7.fntdata"/><Relationship Id="rId3" Type="http://schemas.openxmlformats.org/officeDocument/2006/relationships/slide" Target="slides/slide2.xml"/><Relationship Id="rId21" Type="http://schemas.openxmlformats.org/officeDocument/2006/relationships/font" Target="fonts/font2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6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1.fntdata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5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4.fntdata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3.fntdata"/><Relationship Id="rId27" Type="http://schemas.openxmlformats.org/officeDocument/2006/relationships/font" Target="fonts/font8.fntdata"/><Relationship Id="rId30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CB293AC-60AE-6B48-8D05-D4416975E06C}" type="datetimeFigureOut">
              <a:rPr lang="en-US" smtClean="0"/>
              <a:t>8/18/20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/>
              <a:t>Click to edit Master text styles</a:t>
            </a:r>
          </a:p>
          <a:p>
            <a:pPr lvl="1"/>
            <a:r>
              <a:rPr lang="es-ES"/>
              <a:t>Second level</a:t>
            </a:r>
          </a:p>
          <a:p>
            <a:pPr lvl="2"/>
            <a:r>
              <a:rPr lang="es-ES"/>
              <a:t>Third level</a:t>
            </a:r>
          </a:p>
          <a:p>
            <a:pPr lvl="3"/>
            <a:r>
              <a:rPr lang="es-ES"/>
              <a:t>Fourth level</a:t>
            </a:r>
          </a:p>
          <a:p>
            <a:pPr lvl="4"/>
            <a:r>
              <a:rPr lang="es-ES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7CB1F65-9A7B-4D48-8748-78A7FF715E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382981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7CB1F65-9A7B-4D48-8748-78A7FF715E06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956434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7CB1F65-9A7B-4D48-8748-78A7FF715E06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397963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7CB1F65-9A7B-4D48-8748-78A7FF715E06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775691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7965" indent="-227965"/>
            <a:r>
              <a:rPr lang="en-GB" dirty="0"/>
              <a:t>Interactive targets transactional graph processing systems </a:t>
            </a:r>
          </a:p>
          <a:p>
            <a:pPr marL="685154" lvl="1" indent="-227965"/>
            <a:r>
              <a:rPr lang="en-GB" dirty="0"/>
              <a:t>Goal: facilitate the maturing of transactional graph data management systems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7CB1F65-9A7B-4D48-8748-78A7FF715E06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533500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7CB1F65-9A7B-4D48-8748-78A7FF715E06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665155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11"/>
          <p:cNvSpPr/>
          <p:nvPr userDrawn="1"/>
        </p:nvSpPr>
        <p:spPr>
          <a:xfrm>
            <a:off x="0" y="6478677"/>
            <a:ext cx="12192000" cy="304800"/>
          </a:xfrm>
          <a:prstGeom prst="rect">
            <a:avLst/>
          </a:prstGeom>
          <a:gradFill>
            <a:gsLst>
              <a:gs pos="92000">
                <a:srgbClr val="4C8F44">
                  <a:lumMod val="88000"/>
                  <a:lumOff val="12000"/>
                </a:srgbClr>
              </a:gs>
              <a:gs pos="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800"/>
          </a:p>
        </p:txBody>
      </p:sp>
      <p:pic>
        <p:nvPicPr>
          <p:cNvPr id="5" name="Picture 1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V="1">
            <a:off x="10529455" y="6442880"/>
            <a:ext cx="1547403" cy="3763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116571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0" y="232978"/>
            <a:ext cx="10515600" cy="571575"/>
          </a:xfrm>
          <a:prstGeom prst="rect">
            <a:avLst/>
          </a:prstGeom>
        </p:spPr>
        <p:txBody>
          <a:bodyPr/>
          <a:lstStyle>
            <a:lvl1pPr>
              <a:defRPr b="1" i="0" cap="none" baseline="0">
                <a:latin typeface="ITC Officina Sans" charset="0"/>
                <a:ea typeface="ITC Officina Sans" charset="0"/>
                <a:cs typeface="ITC Officina Sans" charset="0"/>
              </a:defRPr>
            </a:lvl1pPr>
          </a:lstStyle>
          <a:p>
            <a:r>
              <a:rPr lang="es-ES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6679" y="1207124"/>
            <a:ext cx="11979845" cy="4969839"/>
          </a:xfrm>
          <a:prstGeom prst="rect">
            <a:avLst/>
          </a:prstGeom>
        </p:spPr>
        <p:txBody>
          <a:bodyPr/>
          <a:lstStyle>
            <a:lvl1pPr>
              <a:defRPr>
                <a:latin typeface="ITC Officina Sans Book" charset="0"/>
                <a:ea typeface="ITC Officina Sans Book" charset="0"/>
                <a:cs typeface="ITC Officina Sans Book" charset="0"/>
              </a:defRPr>
            </a:lvl1pPr>
            <a:lvl2pPr>
              <a:defRPr>
                <a:latin typeface="ITC Officina Sans Book" charset="0"/>
                <a:ea typeface="ITC Officina Sans Book" charset="0"/>
                <a:cs typeface="ITC Officina Sans Book" charset="0"/>
              </a:defRPr>
            </a:lvl2pPr>
            <a:lvl3pPr>
              <a:defRPr>
                <a:latin typeface="ITC Officina Sans Book" charset="0"/>
                <a:ea typeface="ITC Officina Sans Book" charset="0"/>
                <a:cs typeface="ITC Officina Sans Book" charset="0"/>
              </a:defRPr>
            </a:lvl3pPr>
            <a:lvl4pPr>
              <a:defRPr>
                <a:latin typeface="ITC Officina Sans Book" charset="0"/>
                <a:ea typeface="ITC Officina Sans Book" charset="0"/>
                <a:cs typeface="ITC Officina Sans Book" charset="0"/>
              </a:defRPr>
            </a:lvl4pPr>
            <a:lvl5pPr>
              <a:defRPr>
                <a:latin typeface="ITC Officina Sans Book" charset="0"/>
                <a:ea typeface="ITC Officina Sans Book" charset="0"/>
                <a:cs typeface="ITC Officina Sans Book" charset="0"/>
              </a:defRPr>
            </a:lvl5pPr>
          </a:lstStyle>
          <a:p>
            <a:pPr lvl="0"/>
            <a:r>
              <a:rPr lang="es-ES"/>
              <a:t>Click to edit Master text styles</a:t>
            </a:r>
          </a:p>
          <a:p>
            <a:pPr lvl="1"/>
            <a:r>
              <a:rPr lang="es-ES"/>
              <a:t>Second level</a:t>
            </a:r>
          </a:p>
          <a:p>
            <a:pPr lvl="2"/>
            <a:r>
              <a:rPr lang="es-ES"/>
              <a:t>Third level</a:t>
            </a:r>
          </a:p>
          <a:p>
            <a:pPr lvl="3"/>
            <a:r>
              <a:rPr lang="es-ES"/>
              <a:t>Fourth level</a:t>
            </a:r>
          </a:p>
          <a:p>
            <a:pPr lvl="4"/>
            <a:r>
              <a:rPr lang="es-ES"/>
              <a:t>Fifth level</a:t>
            </a:r>
            <a:endParaRPr lang="en-US"/>
          </a:p>
        </p:txBody>
      </p:sp>
      <p:sp>
        <p:nvSpPr>
          <p:cNvPr id="8" name="Slide Number Placeholder 5"/>
          <p:cNvSpPr txBox="1">
            <a:spLocks/>
          </p:cNvSpPr>
          <p:nvPr userDrawn="1"/>
        </p:nvSpPr>
        <p:spPr>
          <a:xfrm>
            <a:off x="359735" y="6099938"/>
            <a:ext cx="2743200" cy="241874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2000" b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16DAEFEA-CF9D-3B41-9CD9-7EF927CF2FAE}" type="slidenum">
              <a:rPr lang="en-US" sz="2000" smtClean="0"/>
              <a:pPr/>
              <a:t>‹#›</a:t>
            </a:fld>
            <a:endParaRPr lang="en-US" sz="2000"/>
          </a:p>
        </p:txBody>
      </p:sp>
      <p:sp>
        <p:nvSpPr>
          <p:cNvPr id="6" name="Rectangle 11"/>
          <p:cNvSpPr/>
          <p:nvPr userDrawn="1"/>
        </p:nvSpPr>
        <p:spPr>
          <a:xfrm>
            <a:off x="0" y="6478677"/>
            <a:ext cx="12192000" cy="304800"/>
          </a:xfrm>
          <a:prstGeom prst="rect">
            <a:avLst/>
          </a:prstGeom>
          <a:gradFill>
            <a:gsLst>
              <a:gs pos="92000">
                <a:srgbClr val="4C8F44">
                  <a:lumMod val="88000"/>
                  <a:lumOff val="12000"/>
                </a:srgbClr>
              </a:gs>
              <a:gs pos="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800"/>
          </a:p>
        </p:txBody>
      </p:sp>
      <p:pic>
        <p:nvPicPr>
          <p:cNvPr id="9" name="Picture 1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V="1">
            <a:off x="10529455" y="6442880"/>
            <a:ext cx="1547403" cy="3763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4156631"/>
      </p:ext>
    </p:extLst>
  </p:cSld>
  <p:clrMapOvr>
    <a:masterClrMapping/>
  </p:clrMapOvr>
  <p:hf hd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1" y="1709740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 b="1" i="0">
                <a:latin typeface="ITC Officina Sans" charset="0"/>
                <a:ea typeface="ITC Officina Sans" charset="0"/>
                <a:cs typeface="ITC Officina Sans" charset="0"/>
              </a:defRPr>
            </a:lvl1pPr>
          </a:lstStyle>
          <a:p>
            <a:r>
              <a:rPr lang="es-ES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1" y="4589465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600">
                <a:solidFill>
                  <a:schemeClr val="bg2">
                    <a:lumMod val="25000"/>
                  </a:schemeClr>
                </a:solidFill>
                <a:latin typeface="ITC Officina Sans Book" charset="0"/>
                <a:ea typeface="ITC Officina Sans Book" charset="0"/>
                <a:cs typeface="ITC Officina Sans Book" charset="0"/>
              </a:defRPr>
            </a:lvl1pPr>
            <a:lvl2pPr marL="457189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Click to edit Master text styles</a:t>
            </a:r>
          </a:p>
        </p:txBody>
      </p:sp>
      <p:sp>
        <p:nvSpPr>
          <p:cNvPr id="8" name="Slide Number Placeholder 5"/>
          <p:cNvSpPr txBox="1">
            <a:spLocks/>
          </p:cNvSpPr>
          <p:nvPr userDrawn="1"/>
        </p:nvSpPr>
        <p:spPr>
          <a:xfrm>
            <a:off x="359735" y="6099938"/>
            <a:ext cx="2743200" cy="241874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2000" b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16DAEFEA-CF9D-3B41-9CD9-7EF927CF2FAE}" type="slidenum">
              <a:rPr lang="en-US" sz="2000" smtClean="0"/>
              <a:pPr/>
              <a:t>‹#›</a:t>
            </a:fld>
            <a:endParaRPr lang="en-US" sz="2000"/>
          </a:p>
        </p:txBody>
      </p:sp>
      <p:sp>
        <p:nvSpPr>
          <p:cNvPr id="6" name="Rectangle 11"/>
          <p:cNvSpPr/>
          <p:nvPr userDrawn="1"/>
        </p:nvSpPr>
        <p:spPr>
          <a:xfrm>
            <a:off x="0" y="6478677"/>
            <a:ext cx="12192000" cy="304800"/>
          </a:xfrm>
          <a:prstGeom prst="rect">
            <a:avLst/>
          </a:prstGeom>
          <a:gradFill>
            <a:gsLst>
              <a:gs pos="92000">
                <a:srgbClr val="4C8F44">
                  <a:lumMod val="88000"/>
                  <a:lumOff val="12000"/>
                </a:srgbClr>
              </a:gs>
              <a:gs pos="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800"/>
          </a:p>
        </p:txBody>
      </p:sp>
      <p:pic>
        <p:nvPicPr>
          <p:cNvPr id="9" name="Picture 1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V="1">
            <a:off x="10529455" y="6442880"/>
            <a:ext cx="1547403" cy="3763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784666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0503" y="576437"/>
            <a:ext cx="10515600" cy="616180"/>
          </a:xfrm>
          <a:prstGeom prst="rect">
            <a:avLst/>
          </a:prstGeom>
        </p:spPr>
        <p:txBody>
          <a:bodyPr/>
          <a:lstStyle>
            <a:lvl1pPr>
              <a:defRPr b="1" i="0">
                <a:latin typeface="ITC Officina Sans" charset="0"/>
                <a:ea typeface="ITC Officina Sans" charset="0"/>
                <a:cs typeface="ITC Officina Sans" charset="0"/>
              </a:defRPr>
            </a:lvl1pPr>
          </a:lstStyle>
          <a:p>
            <a:r>
              <a:rPr lang="es-ES"/>
              <a:t>Click to edit Master title style</a:t>
            </a:r>
            <a:endParaRPr lang="en-US"/>
          </a:p>
        </p:txBody>
      </p:sp>
      <p:sp>
        <p:nvSpPr>
          <p:cNvPr id="7" name="Slide Number Placeholder 5"/>
          <p:cNvSpPr txBox="1">
            <a:spLocks/>
          </p:cNvSpPr>
          <p:nvPr userDrawn="1"/>
        </p:nvSpPr>
        <p:spPr>
          <a:xfrm>
            <a:off x="359735" y="6099938"/>
            <a:ext cx="2743200" cy="241874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2000" b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16DAEFEA-CF9D-3B41-9CD9-7EF927CF2FAE}" type="slidenum">
              <a:rPr lang="en-US" sz="2000" smtClean="0"/>
              <a:pPr/>
              <a:t>‹#›</a:t>
            </a:fld>
            <a:endParaRPr lang="en-US" sz="2000"/>
          </a:p>
        </p:txBody>
      </p:sp>
      <p:sp>
        <p:nvSpPr>
          <p:cNvPr id="8" name="Rectangle 11"/>
          <p:cNvSpPr/>
          <p:nvPr userDrawn="1"/>
        </p:nvSpPr>
        <p:spPr>
          <a:xfrm>
            <a:off x="0" y="6478677"/>
            <a:ext cx="12192000" cy="304800"/>
          </a:xfrm>
          <a:prstGeom prst="rect">
            <a:avLst/>
          </a:prstGeom>
          <a:gradFill>
            <a:gsLst>
              <a:gs pos="92000">
                <a:srgbClr val="4C8F44">
                  <a:lumMod val="88000"/>
                  <a:lumOff val="12000"/>
                </a:srgbClr>
              </a:gs>
              <a:gs pos="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800"/>
          </a:p>
        </p:txBody>
      </p:sp>
      <p:pic>
        <p:nvPicPr>
          <p:cNvPr id="9" name="Picture 1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V="1">
            <a:off x="10529455" y="6442880"/>
            <a:ext cx="1547403" cy="3763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58385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 txBox="1">
            <a:spLocks/>
          </p:cNvSpPr>
          <p:nvPr userDrawn="1"/>
        </p:nvSpPr>
        <p:spPr>
          <a:xfrm>
            <a:off x="359735" y="6099938"/>
            <a:ext cx="2743200" cy="241874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2000" b="1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16DAEFEA-CF9D-3B41-9CD9-7EF927CF2FAE}" type="slidenum">
              <a:rPr lang="en-US" sz="2000" smtClean="0"/>
              <a:pPr/>
              <a:t>‹#›</a:t>
            </a:fld>
            <a:endParaRPr lang="en-US" sz="2000"/>
          </a:p>
        </p:txBody>
      </p:sp>
      <p:sp>
        <p:nvSpPr>
          <p:cNvPr id="7" name="Rectangle 11"/>
          <p:cNvSpPr/>
          <p:nvPr userDrawn="1"/>
        </p:nvSpPr>
        <p:spPr>
          <a:xfrm>
            <a:off x="0" y="6478677"/>
            <a:ext cx="12192000" cy="304800"/>
          </a:xfrm>
          <a:prstGeom prst="rect">
            <a:avLst/>
          </a:prstGeom>
          <a:gradFill>
            <a:gsLst>
              <a:gs pos="92000">
                <a:srgbClr val="4C8F44">
                  <a:lumMod val="88000"/>
                  <a:lumOff val="12000"/>
                </a:srgbClr>
              </a:gs>
              <a:gs pos="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800"/>
          </a:p>
        </p:txBody>
      </p:sp>
      <p:pic>
        <p:nvPicPr>
          <p:cNvPr id="8" name="Picture 1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V="1">
            <a:off x="10529455" y="6442880"/>
            <a:ext cx="1547403" cy="3763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55200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228077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4" r:id="rId4"/>
    <p:sldLayoutId id="2147483655" r:id="rId5"/>
  </p:sldLayoutIdLst>
  <p:hf hdr="0" ftr="0" dt="0"/>
  <p:txStyles>
    <p:titleStyle>
      <a:lvl1pPr algn="l" defTabSz="914377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594" indent="-228594" algn="l" defTabSz="914377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783" indent="-228594" algn="l" defTabSz="914377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971" indent="-228594" algn="l" defTabSz="914377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160" indent="-228594" algn="l" defTabSz="914377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349" indent="-228594" algn="l" defTabSz="914377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537" indent="-228594" algn="l" defTabSz="914377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726" indent="-228594" algn="l" defTabSz="914377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914" indent="-228594" algn="l" defTabSz="914377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103" indent="-228594" algn="l" defTabSz="914377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jpe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14"/>
          <p:cNvSpPr txBox="1"/>
          <p:nvPr/>
        </p:nvSpPr>
        <p:spPr>
          <a:xfrm>
            <a:off x="396297" y="1005918"/>
            <a:ext cx="11391150" cy="36471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>
                <a:latin typeface="ITC Officina Sans"/>
                <a:ea typeface="ITC Officina Sans Book" charset="0"/>
                <a:cs typeface="ITC Officina Sans Book" charset="0"/>
              </a:rPr>
              <a:t>Towards Testing ACID Compliance</a:t>
            </a:r>
            <a:br>
              <a:rPr lang="en-US" sz="4400" b="1" dirty="0">
                <a:latin typeface="ITC Officina Sans"/>
                <a:ea typeface="ITC Officina Sans Book" charset="0"/>
                <a:cs typeface="ITC Officina Sans Book" charset="0"/>
              </a:rPr>
            </a:br>
            <a:r>
              <a:rPr lang="en-US" sz="4400" b="1" dirty="0">
                <a:latin typeface="ITC Officina Sans"/>
                <a:ea typeface="ITC Officina Sans Book" charset="0"/>
                <a:cs typeface="ITC Officina Sans Book" charset="0"/>
              </a:rPr>
              <a:t>in the LDBC Social Network Benchmark</a:t>
            </a:r>
          </a:p>
          <a:p>
            <a:pPr>
              <a:spcBef>
                <a:spcPts val="1800"/>
              </a:spcBef>
            </a:pPr>
            <a:br>
              <a:rPr lang="en-US" sz="3200" dirty="0">
                <a:latin typeface="ITC Officina Sans Book" pitchFamily="50" charset="0"/>
              </a:rPr>
            </a:br>
            <a:br>
              <a:rPr lang="en-US" sz="3200" dirty="0">
                <a:latin typeface="ITC Officina Sans Book" pitchFamily="50" charset="0"/>
              </a:rPr>
            </a:br>
            <a:r>
              <a:rPr lang="en-US" sz="3200" b="1" dirty="0">
                <a:latin typeface="ITC Officina Sans Book" pitchFamily="50" charset="0"/>
              </a:rPr>
              <a:t>Jack </a:t>
            </a:r>
            <a:r>
              <a:rPr lang="en-US" sz="3200" b="1" dirty="0" err="1">
                <a:latin typeface="ITC Officina Sans Book" pitchFamily="50" charset="0"/>
              </a:rPr>
              <a:t>Waudby</a:t>
            </a:r>
            <a:r>
              <a:rPr lang="en-US" sz="3200" dirty="0">
                <a:latin typeface="ITC Officina Sans Book" pitchFamily="50" charset="0"/>
              </a:rPr>
              <a:t>, Benjamin A. Steer, Karim </a:t>
            </a:r>
            <a:r>
              <a:rPr lang="en-US" sz="3200" dirty="0" err="1">
                <a:latin typeface="ITC Officina Sans Book" pitchFamily="50" charset="0"/>
              </a:rPr>
              <a:t>Karimov</a:t>
            </a:r>
            <a:r>
              <a:rPr lang="en-US" sz="3200" dirty="0">
                <a:latin typeface="ITC Officina Sans Book" pitchFamily="50" charset="0"/>
              </a:rPr>
              <a:t>, </a:t>
            </a:r>
            <a:r>
              <a:rPr lang="en-US" sz="3200" dirty="0" err="1">
                <a:latin typeface="ITC Officina Sans Book" pitchFamily="50" charset="0"/>
              </a:rPr>
              <a:t>József</a:t>
            </a:r>
            <a:r>
              <a:rPr lang="en-US" sz="3200" dirty="0">
                <a:latin typeface="ITC Officina Sans Book" pitchFamily="50" charset="0"/>
              </a:rPr>
              <a:t> </a:t>
            </a:r>
            <a:r>
              <a:rPr lang="en-US" sz="3200" dirty="0" err="1">
                <a:latin typeface="ITC Officina Sans Book" pitchFamily="50" charset="0"/>
              </a:rPr>
              <a:t>Marton</a:t>
            </a:r>
            <a:r>
              <a:rPr lang="en-US" sz="3200" dirty="0">
                <a:latin typeface="ITC Officina Sans Book" pitchFamily="50" charset="0"/>
              </a:rPr>
              <a:t>, Peter </a:t>
            </a:r>
            <a:r>
              <a:rPr lang="en-US" sz="3200" dirty="0" err="1">
                <a:latin typeface="ITC Officina Sans Book" pitchFamily="50" charset="0"/>
              </a:rPr>
              <a:t>Boncz</a:t>
            </a:r>
            <a:r>
              <a:rPr lang="en-US" sz="3200" dirty="0">
                <a:latin typeface="ITC Officina Sans Book" pitchFamily="50" charset="0"/>
              </a:rPr>
              <a:t>, and </a:t>
            </a:r>
            <a:r>
              <a:rPr lang="en-US" sz="3200" dirty="0" err="1">
                <a:latin typeface="ITC Officina Sans Book" pitchFamily="50" charset="0"/>
              </a:rPr>
              <a:t>Gábor</a:t>
            </a:r>
            <a:r>
              <a:rPr lang="en-US" sz="3200" dirty="0">
                <a:latin typeface="ITC Officina Sans Book" pitchFamily="50" charset="0"/>
              </a:rPr>
              <a:t> </a:t>
            </a:r>
            <a:r>
              <a:rPr lang="en-US" sz="3200" dirty="0" err="1">
                <a:latin typeface="ITC Officina Sans Book" pitchFamily="50" charset="0"/>
              </a:rPr>
              <a:t>Szárnyas</a:t>
            </a:r>
            <a:endParaRPr lang="en-US" sz="3200" dirty="0">
              <a:latin typeface="ITC Officina Sans Book" pitchFamily="50" charset="0"/>
            </a:endParaRPr>
          </a:p>
        </p:txBody>
      </p:sp>
      <p:pic>
        <p:nvPicPr>
          <p:cNvPr id="2" name="Kép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81389" y="5135939"/>
            <a:ext cx="2416865" cy="683140"/>
          </a:xfrm>
          <a:prstGeom prst="rect">
            <a:avLst/>
          </a:prstGeom>
        </p:spPr>
      </p:pic>
      <p:pic>
        <p:nvPicPr>
          <p:cNvPr id="5" name="Picture 6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0382"/>
          <a:stretch/>
        </p:blipFill>
        <p:spPr>
          <a:xfrm>
            <a:off x="10681839" y="148519"/>
            <a:ext cx="1412520" cy="594436"/>
          </a:xfrm>
          <a:prstGeom prst="rect">
            <a:avLst/>
          </a:prstGeom>
        </p:spPr>
      </p:pic>
      <p:pic>
        <p:nvPicPr>
          <p:cNvPr id="6" name="Picture 2" descr="http://static1.squarespace.com/static/56891bf825981d3d9130f43f/t/5ce99954a4222f2d3d160732/1558813022358/QMUL+Logo.jpg?format=1500w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85779" y="5183417"/>
            <a:ext cx="2286525" cy="6097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2">
            <a:extLst>
              <a:ext uri="{FF2B5EF4-FFF2-40B4-BE49-F238E27FC236}">
                <a16:creationId xmlns:a16="http://schemas.microsoft.com/office/drawing/2014/main" id="{5F83E66B-A6AF-486C-BFC6-6CB6EB838D1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61311" y="5332238"/>
            <a:ext cx="1615383" cy="534319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0D31A3A0-F7C5-6B4F-8AD3-C2A772CE0D59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5581" t="13251" r="6244" b="13730"/>
          <a:stretch/>
        </p:blipFill>
        <p:spPr>
          <a:xfrm>
            <a:off x="9994288" y="5140191"/>
            <a:ext cx="1668039" cy="739988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049DFBE2-24BE-4D4D-83DE-EEF7EE6E6744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289593" y="5105254"/>
            <a:ext cx="2513356" cy="7046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277037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B592D9-F852-492B-AB03-A0C3D04452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t"/>
          <a:lstStyle/>
          <a:p>
            <a:r>
              <a:rPr lang="en-GB" dirty="0">
                <a:latin typeface="ITC Officina Sans"/>
              </a:rPr>
              <a:t>LDBC ACID Test Suite Design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59F655-BDC9-46C6-91F1-5DA79908A88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12155" y="1053935"/>
            <a:ext cx="11979845" cy="2226895"/>
          </a:xfrm>
        </p:spPr>
        <p:txBody>
          <a:bodyPr anchor="t"/>
          <a:lstStyle/>
          <a:p>
            <a:r>
              <a:rPr lang="en-GB" dirty="0">
                <a:latin typeface="ITC Officina Sans Book"/>
              </a:rPr>
              <a:t>Based solely on </a:t>
            </a:r>
            <a:r>
              <a:rPr lang="en-GB" b="1" i="1" dirty="0">
                <a:latin typeface="ITC Officina Sans Book"/>
              </a:rPr>
              <a:t>client observations </a:t>
            </a:r>
            <a:r>
              <a:rPr lang="en-GB" dirty="0">
                <a:latin typeface="ITC Officina Sans Book"/>
              </a:rPr>
              <a:t>to detect anomalies (generalizable)</a:t>
            </a:r>
          </a:p>
          <a:p>
            <a:r>
              <a:rPr lang="en-GB" dirty="0">
                <a:latin typeface="ITC Officina Sans Book"/>
              </a:rPr>
              <a:t>Each test consists of a handcraft set of transactions, which when interleaved create conditions in an anomaly could occur </a:t>
            </a:r>
          </a:p>
          <a:p>
            <a:r>
              <a:rPr lang="en-GB" dirty="0">
                <a:latin typeface="ITC Officina Sans Book"/>
                <a:cs typeface="Calibri" panose="020F0502020204030204"/>
              </a:rPr>
              <a:t>After execution, transaction results are gathered, and an </a:t>
            </a:r>
            <a:r>
              <a:rPr lang="en-GB" b="1" i="1" dirty="0">
                <a:latin typeface="ITC Officina Sans Book"/>
                <a:cs typeface="Calibri" panose="020F0502020204030204"/>
              </a:rPr>
              <a:t>anomaly check </a:t>
            </a:r>
            <a:r>
              <a:rPr lang="en-GB" dirty="0">
                <a:latin typeface="ITC Officina Sans Book"/>
                <a:cs typeface="Calibri" panose="020F0502020204030204"/>
              </a:rPr>
              <a:t>performed</a:t>
            </a:r>
            <a:endParaRPr lang="en-GB" b="1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7" name="Cylinder 6">
            <a:extLst>
              <a:ext uri="{FF2B5EF4-FFF2-40B4-BE49-F238E27FC236}">
                <a16:creationId xmlns:a16="http://schemas.microsoft.com/office/drawing/2014/main" id="{DA33266A-675E-4DBD-ABE8-FDBB5A41A9C5}"/>
              </a:ext>
            </a:extLst>
          </p:cNvPr>
          <p:cNvSpPr/>
          <p:nvPr/>
        </p:nvSpPr>
        <p:spPr>
          <a:xfrm>
            <a:off x="8406888" y="3740056"/>
            <a:ext cx="1545166" cy="1876776"/>
          </a:xfrm>
          <a:prstGeom prst="can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D789E86-C1AE-4CB8-BCE1-0DC13E4F19A6}"/>
              </a:ext>
            </a:extLst>
          </p:cNvPr>
          <p:cNvSpPr txBox="1"/>
          <p:nvPr/>
        </p:nvSpPr>
        <p:spPr>
          <a:xfrm>
            <a:off x="8904466" y="4493778"/>
            <a:ext cx="55001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GB" dirty="0"/>
              <a:t>DB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F1D3D009-6395-4F11-B7E5-FEA5D51B8A94}"/>
              </a:ext>
            </a:extLst>
          </p:cNvPr>
          <p:cNvSpPr/>
          <p:nvPr/>
        </p:nvSpPr>
        <p:spPr>
          <a:xfrm>
            <a:off x="4371092" y="3530212"/>
            <a:ext cx="987777" cy="874889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3FFC7888-88F6-4834-A0F5-317AE5092231}"/>
              </a:ext>
            </a:extLst>
          </p:cNvPr>
          <p:cNvSpPr txBox="1"/>
          <p:nvPr/>
        </p:nvSpPr>
        <p:spPr>
          <a:xfrm>
            <a:off x="4386614" y="3759740"/>
            <a:ext cx="972255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GB" dirty="0"/>
              <a:t>Client 1 </a:t>
            </a:r>
            <a:endParaRPr lang="en-US" dirty="0"/>
          </a:p>
        </p:txBody>
      </p:sp>
      <p:sp>
        <p:nvSpPr>
          <p:cNvPr id="49" name="Rounded Rectangle 48">
            <a:extLst>
              <a:ext uri="{FF2B5EF4-FFF2-40B4-BE49-F238E27FC236}">
                <a16:creationId xmlns:a16="http://schemas.microsoft.com/office/drawing/2014/main" id="{F863A454-E709-4946-AD8D-0596AD7BB8EB}"/>
              </a:ext>
            </a:extLst>
          </p:cNvPr>
          <p:cNvSpPr/>
          <p:nvPr/>
        </p:nvSpPr>
        <p:spPr>
          <a:xfrm>
            <a:off x="6180145" y="3282341"/>
            <a:ext cx="1405467" cy="685411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Transaction Type A</a:t>
            </a:r>
          </a:p>
        </p:txBody>
      </p:sp>
      <p:sp>
        <p:nvSpPr>
          <p:cNvPr id="52" name="Oval 51">
            <a:extLst>
              <a:ext uri="{FF2B5EF4-FFF2-40B4-BE49-F238E27FC236}">
                <a16:creationId xmlns:a16="http://schemas.microsoft.com/office/drawing/2014/main" id="{6081BBF6-AE0E-234F-B16E-EF8D6E3FE1F4}"/>
              </a:ext>
            </a:extLst>
          </p:cNvPr>
          <p:cNvSpPr/>
          <p:nvPr/>
        </p:nvSpPr>
        <p:spPr>
          <a:xfrm>
            <a:off x="4386614" y="4994722"/>
            <a:ext cx="987777" cy="874889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9CE4D7AB-0A99-A340-96CE-0755EEF944FA}"/>
              </a:ext>
            </a:extLst>
          </p:cNvPr>
          <p:cNvSpPr txBox="1"/>
          <p:nvPr/>
        </p:nvSpPr>
        <p:spPr>
          <a:xfrm>
            <a:off x="4386614" y="5247500"/>
            <a:ext cx="972255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GB" dirty="0"/>
              <a:t>Client N </a:t>
            </a:r>
            <a:endParaRPr lang="en-US" dirty="0"/>
          </a:p>
        </p:txBody>
      </p:sp>
      <p:cxnSp>
        <p:nvCxnSpPr>
          <p:cNvPr id="56" name="Straight Arrow Connector 55">
            <a:extLst>
              <a:ext uri="{FF2B5EF4-FFF2-40B4-BE49-F238E27FC236}">
                <a16:creationId xmlns:a16="http://schemas.microsoft.com/office/drawing/2014/main" id="{DF8EDE93-833D-7147-A64A-E8DA81B4314B}"/>
              </a:ext>
            </a:extLst>
          </p:cNvPr>
          <p:cNvCxnSpPr>
            <a:cxnSpLocks/>
          </p:cNvCxnSpPr>
          <p:nvPr/>
        </p:nvCxnSpPr>
        <p:spPr>
          <a:xfrm>
            <a:off x="5374391" y="3913815"/>
            <a:ext cx="3032497" cy="677125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Arrow Connector 56">
            <a:extLst>
              <a:ext uri="{FF2B5EF4-FFF2-40B4-BE49-F238E27FC236}">
                <a16:creationId xmlns:a16="http://schemas.microsoft.com/office/drawing/2014/main" id="{B363C496-491E-3E4C-9FE4-EA5AFE5521F4}"/>
              </a:ext>
            </a:extLst>
          </p:cNvPr>
          <p:cNvCxnSpPr>
            <a:cxnSpLocks/>
            <a:stCxn id="52" idx="6"/>
            <a:endCxn id="7" idx="2"/>
          </p:cNvCxnSpPr>
          <p:nvPr/>
        </p:nvCxnSpPr>
        <p:spPr>
          <a:xfrm flipV="1">
            <a:off x="5374391" y="4678444"/>
            <a:ext cx="3032497" cy="753723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Rounded Rectangle 61">
            <a:extLst>
              <a:ext uri="{FF2B5EF4-FFF2-40B4-BE49-F238E27FC236}">
                <a16:creationId xmlns:a16="http://schemas.microsoft.com/office/drawing/2014/main" id="{8572DF8F-EA46-5B4C-8E6C-D7A0F5695625}"/>
              </a:ext>
            </a:extLst>
          </p:cNvPr>
          <p:cNvSpPr/>
          <p:nvPr/>
        </p:nvSpPr>
        <p:spPr>
          <a:xfrm>
            <a:off x="6583076" y="5176965"/>
            <a:ext cx="1405467" cy="685411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Transaction Type B</a:t>
            </a:r>
          </a:p>
        </p:txBody>
      </p:sp>
      <p:sp>
        <p:nvSpPr>
          <p:cNvPr id="63" name="Cloud 62">
            <a:extLst>
              <a:ext uri="{FF2B5EF4-FFF2-40B4-BE49-F238E27FC236}">
                <a16:creationId xmlns:a16="http://schemas.microsoft.com/office/drawing/2014/main" id="{39AF5B6D-EB75-3B4B-B5CF-EFB9C7770650}"/>
              </a:ext>
            </a:extLst>
          </p:cNvPr>
          <p:cNvSpPr/>
          <p:nvPr/>
        </p:nvSpPr>
        <p:spPr>
          <a:xfrm>
            <a:off x="1338595" y="3913816"/>
            <a:ext cx="2065005" cy="1263150"/>
          </a:xfrm>
          <a:prstGeom prst="cloud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Have I observed an anomaly?</a:t>
            </a: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DC2F6A6E-E718-0E45-B8D3-BE31D7EF75C8}"/>
              </a:ext>
            </a:extLst>
          </p:cNvPr>
          <p:cNvSpPr txBox="1"/>
          <p:nvPr/>
        </p:nvSpPr>
        <p:spPr>
          <a:xfrm>
            <a:off x="4512468" y="4498821"/>
            <a:ext cx="7360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…</a:t>
            </a:r>
          </a:p>
        </p:txBody>
      </p:sp>
      <p:sp>
        <p:nvSpPr>
          <p:cNvPr id="69" name="Rounded Rectangle 68">
            <a:extLst>
              <a:ext uri="{FF2B5EF4-FFF2-40B4-BE49-F238E27FC236}">
                <a16:creationId xmlns:a16="http://schemas.microsoft.com/office/drawing/2014/main" id="{B62DA8C4-CEFD-134E-BB3F-173E9A9AD952}"/>
              </a:ext>
            </a:extLst>
          </p:cNvPr>
          <p:cNvSpPr/>
          <p:nvPr/>
        </p:nvSpPr>
        <p:spPr>
          <a:xfrm>
            <a:off x="5235448" y="4295022"/>
            <a:ext cx="1405467" cy="341522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Store Result</a:t>
            </a:r>
          </a:p>
        </p:txBody>
      </p:sp>
      <p:sp>
        <p:nvSpPr>
          <p:cNvPr id="70" name="Oval 69">
            <a:extLst>
              <a:ext uri="{FF2B5EF4-FFF2-40B4-BE49-F238E27FC236}">
                <a16:creationId xmlns:a16="http://schemas.microsoft.com/office/drawing/2014/main" id="{1975EA2B-A496-4E41-B356-1F130DD5859D}"/>
              </a:ext>
            </a:extLst>
          </p:cNvPr>
          <p:cNvSpPr/>
          <p:nvPr/>
        </p:nvSpPr>
        <p:spPr>
          <a:xfrm>
            <a:off x="3855170" y="3930748"/>
            <a:ext cx="216000" cy="215257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2" name="Oval 71">
            <a:extLst>
              <a:ext uri="{FF2B5EF4-FFF2-40B4-BE49-F238E27FC236}">
                <a16:creationId xmlns:a16="http://schemas.microsoft.com/office/drawing/2014/main" id="{98637ED4-2593-BA4A-9949-2737F0EF5171}"/>
              </a:ext>
            </a:extLst>
          </p:cNvPr>
          <p:cNvSpPr/>
          <p:nvPr/>
        </p:nvSpPr>
        <p:spPr>
          <a:xfrm>
            <a:off x="3491759" y="3963122"/>
            <a:ext cx="288000" cy="28800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Oval 72">
            <a:extLst>
              <a:ext uri="{FF2B5EF4-FFF2-40B4-BE49-F238E27FC236}">
                <a16:creationId xmlns:a16="http://schemas.microsoft.com/office/drawing/2014/main" id="{2C60034A-8131-5246-955B-5CB4519E674C}"/>
              </a:ext>
            </a:extLst>
          </p:cNvPr>
          <p:cNvSpPr/>
          <p:nvPr/>
        </p:nvSpPr>
        <p:spPr>
          <a:xfrm>
            <a:off x="3754213" y="5110567"/>
            <a:ext cx="216000" cy="215257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4" name="Oval 73">
            <a:extLst>
              <a:ext uri="{FF2B5EF4-FFF2-40B4-BE49-F238E27FC236}">
                <a16:creationId xmlns:a16="http://schemas.microsoft.com/office/drawing/2014/main" id="{FBF38802-D136-FB40-B336-D480DD5A1096}"/>
              </a:ext>
            </a:extLst>
          </p:cNvPr>
          <p:cNvSpPr/>
          <p:nvPr/>
        </p:nvSpPr>
        <p:spPr>
          <a:xfrm>
            <a:off x="4143034" y="3913818"/>
            <a:ext cx="144000" cy="14400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5" name="Oval 74">
            <a:extLst>
              <a:ext uri="{FF2B5EF4-FFF2-40B4-BE49-F238E27FC236}">
                <a16:creationId xmlns:a16="http://schemas.microsoft.com/office/drawing/2014/main" id="{E254A3E7-882A-AB4A-A1B4-641EA3ACB4B6}"/>
              </a:ext>
            </a:extLst>
          </p:cNvPr>
          <p:cNvSpPr/>
          <p:nvPr/>
        </p:nvSpPr>
        <p:spPr>
          <a:xfrm>
            <a:off x="4126103" y="5268486"/>
            <a:ext cx="144000" cy="14400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6" name="Oval 75">
            <a:extLst>
              <a:ext uri="{FF2B5EF4-FFF2-40B4-BE49-F238E27FC236}">
                <a16:creationId xmlns:a16="http://schemas.microsoft.com/office/drawing/2014/main" id="{F4B4120E-A336-374A-A093-BE8233F5497A}"/>
              </a:ext>
            </a:extLst>
          </p:cNvPr>
          <p:cNvSpPr/>
          <p:nvPr/>
        </p:nvSpPr>
        <p:spPr>
          <a:xfrm>
            <a:off x="3322427" y="4928320"/>
            <a:ext cx="288000" cy="288000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9396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2457D1-8F0A-6F48-855E-E7630045FC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latin typeface="ITC Officina Sans"/>
              </a:rPr>
              <a:t>LDBC ACID Test Suite Execution Flow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6DE994-583D-4545-AB96-8401A51C954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>
                <a:latin typeface="ITC Officina Sans Book"/>
                <a:cs typeface="Calibri" panose="020F0502020204030204"/>
              </a:rPr>
              <a:t>For each test;</a:t>
            </a:r>
          </a:p>
          <a:p>
            <a:pPr marL="514350" indent="-514350">
              <a:buFont typeface="+mj-lt"/>
              <a:buAutoNum type="arabicPeriod"/>
            </a:pPr>
            <a:r>
              <a:rPr lang="en-GB" dirty="0">
                <a:latin typeface="ITC Officina Sans Book"/>
                <a:cs typeface="Calibri" panose="020F0502020204030204"/>
              </a:rPr>
              <a:t>Load required test graph</a:t>
            </a:r>
          </a:p>
          <a:p>
            <a:pPr marL="514350" indent="-514350">
              <a:buFont typeface="+mj-lt"/>
              <a:buAutoNum type="arabicPeriod"/>
            </a:pPr>
            <a:r>
              <a:rPr lang="en-GB" dirty="0">
                <a:latin typeface="ITC Officina Sans Book"/>
                <a:cs typeface="Calibri" panose="020F0502020204030204"/>
              </a:rPr>
              <a:t>Initiate </a:t>
            </a:r>
            <a:r>
              <a:rPr lang="en-GB" i="1" dirty="0">
                <a:latin typeface="ITC Officina Sans Book"/>
                <a:cs typeface="Calibri" panose="020F0502020204030204"/>
              </a:rPr>
              <a:t>N</a:t>
            </a:r>
            <a:r>
              <a:rPr lang="en-GB" dirty="0">
                <a:latin typeface="ITC Officina Sans Book"/>
                <a:cs typeface="Calibri" panose="020F0502020204030204"/>
              </a:rPr>
              <a:t> clients</a:t>
            </a:r>
          </a:p>
          <a:p>
            <a:pPr marL="514350" indent="-514350">
              <a:buFont typeface="+mj-lt"/>
              <a:buAutoNum type="arabicPeriod"/>
            </a:pPr>
            <a:r>
              <a:rPr lang="en-GB" dirty="0">
                <a:latin typeface="ITC Officina Sans Book"/>
                <a:cs typeface="Calibri" panose="020F0502020204030204"/>
              </a:rPr>
              <a:t>Execute test’s transaction set for duration </a:t>
            </a:r>
            <a:r>
              <a:rPr lang="en-GB" i="1" dirty="0">
                <a:latin typeface="ITC Officina Sans Book"/>
                <a:cs typeface="Calibri" panose="020F0502020204030204"/>
              </a:rPr>
              <a:t>T</a:t>
            </a:r>
            <a:endParaRPr lang="en-GB" dirty="0">
              <a:latin typeface="ITC Officina Sans Book"/>
              <a:cs typeface="Calibri" panose="020F0502020204030204"/>
            </a:endParaRPr>
          </a:p>
          <a:p>
            <a:pPr marL="514350" indent="-514350">
              <a:buFont typeface="+mj-lt"/>
              <a:buAutoNum type="arabicPeriod"/>
            </a:pPr>
            <a:r>
              <a:rPr lang="en-GB" dirty="0">
                <a:latin typeface="ITC Officina Sans Book"/>
                <a:cs typeface="Calibri" panose="020F0502020204030204"/>
              </a:rPr>
              <a:t>Gather transaction results from clients </a:t>
            </a:r>
          </a:p>
          <a:p>
            <a:pPr marL="514350" indent="-514350">
              <a:buFont typeface="+mj-lt"/>
              <a:buAutoNum type="arabicPeriod"/>
            </a:pPr>
            <a:r>
              <a:rPr lang="en-GB" dirty="0">
                <a:latin typeface="ITC Officina Sans Book"/>
                <a:cs typeface="Calibri" panose="020F0502020204030204"/>
              </a:rPr>
              <a:t>Perform anomaly check</a:t>
            </a:r>
            <a:endParaRPr lang="en-GB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8022608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818E06-1F93-9E43-922F-8FBA8B10F5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latin typeface="ITC Officina Sans"/>
              </a:rPr>
              <a:t>Test </a:t>
            </a:r>
            <a:r>
              <a:rPr lang="en-US" dirty="0"/>
              <a:t>Coverage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F470AC-7689-1044-A77F-B107218DE88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679" y="1207125"/>
            <a:ext cx="11979845" cy="3075316"/>
          </a:xfrm>
        </p:spPr>
        <p:txBody>
          <a:bodyPr/>
          <a:lstStyle/>
          <a:p>
            <a:r>
              <a:rPr lang="en-GB" dirty="0">
                <a:latin typeface="ITC Officina Sans Book"/>
              </a:rPr>
              <a:t>Atomicity;</a:t>
            </a:r>
          </a:p>
          <a:p>
            <a:pPr lvl="1"/>
            <a:r>
              <a:rPr lang="en-GB" dirty="0">
                <a:latin typeface="ITC Officina Sans Book"/>
              </a:rPr>
              <a:t>Commit </a:t>
            </a:r>
          </a:p>
          <a:p>
            <a:pPr lvl="1"/>
            <a:r>
              <a:rPr lang="en-GB" dirty="0">
                <a:latin typeface="ITC Officina Sans Book"/>
              </a:rPr>
              <a:t>Rollback</a:t>
            </a:r>
          </a:p>
          <a:p>
            <a:r>
              <a:rPr lang="en-GB" dirty="0">
                <a:latin typeface="ITC Officina Sans Book"/>
              </a:rPr>
              <a:t>Isolation;</a:t>
            </a:r>
          </a:p>
          <a:p>
            <a:pPr lvl="1"/>
            <a:r>
              <a:rPr lang="en-GB" dirty="0">
                <a:latin typeface="ITC Officina Sans Book"/>
              </a:rPr>
              <a:t>Dirty Writes</a:t>
            </a:r>
            <a:r>
              <a:rPr lang="en-GB" baseline="30000" dirty="0">
                <a:latin typeface="ITC Officina Sans Book"/>
              </a:rPr>
              <a:t>1</a:t>
            </a:r>
            <a:r>
              <a:rPr lang="en-GB" dirty="0">
                <a:latin typeface="ITC Officina Sans Book"/>
              </a:rPr>
              <a:t>, Aborted Reads</a:t>
            </a:r>
            <a:r>
              <a:rPr lang="en-GB" baseline="30000" dirty="0">
                <a:latin typeface="ITC Officina Sans Book"/>
              </a:rPr>
              <a:t>1</a:t>
            </a:r>
            <a:r>
              <a:rPr lang="en-GB" dirty="0">
                <a:latin typeface="ITC Officina Sans Book"/>
              </a:rPr>
              <a:t>, Intermediate Reads</a:t>
            </a:r>
            <a:r>
              <a:rPr lang="en-GB" baseline="30000" dirty="0">
                <a:latin typeface="ITC Officina Sans Book"/>
              </a:rPr>
              <a:t>1</a:t>
            </a:r>
            <a:r>
              <a:rPr lang="en-GB" dirty="0">
                <a:latin typeface="ITC Officina Sans Book"/>
              </a:rPr>
              <a:t>, Circular Information Flow</a:t>
            </a:r>
            <a:r>
              <a:rPr lang="en-GB" baseline="30000" dirty="0">
                <a:latin typeface="ITC Officina Sans Book"/>
              </a:rPr>
              <a:t>1</a:t>
            </a:r>
            <a:r>
              <a:rPr lang="en-GB" dirty="0">
                <a:latin typeface="ITC Officina Sans Book"/>
              </a:rPr>
              <a:t>, Write Skew</a:t>
            </a:r>
            <a:r>
              <a:rPr lang="en-GB" baseline="30000" dirty="0">
                <a:latin typeface="ITC Officina Sans Book"/>
              </a:rPr>
              <a:t>1</a:t>
            </a:r>
            <a:r>
              <a:rPr lang="en-GB" dirty="0">
                <a:latin typeface="ITC Officina Sans Book"/>
              </a:rPr>
              <a:t>, Lost Updates</a:t>
            </a:r>
            <a:r>
              <a:rPr lang="en-GB" baseline="30000" dirty="0">
                <a:latin typeface="ITC Officina Sans Book"/>
              </a:rPr>
              <a:t>1</a:t>
            </a:r>
            <a:r>
              <a:rPr lang="en-GB" dirty="0">
                <a:latin typeface="ITC Officina Sans Book"/>
              </a:rPr>
              <a:t>, Item-Many Preceders</a:t>
            </a:r>
            <a:r>
              <a:rPr lang="en-GB" baseline="30000" dirty="0">
                <a:latin typeface="ITC Officina Sans Book"/>
              </a:rPr>
              <a:t>2</a:t>
            </a:r>
            <a:r>
              <a:rPr lang="en-GB" dirty="0">
                <a:latin typeface="ITC Officina Sans Book"/>
              </a:rPr>
              <a:t>, Predicate-Many Preceders</a:t>
            </a:r>
            <a:r>
              <a:rPr lang="en-GB" baseline="30000" dirty="0">
                <a:latin typeface="ITC Officina Sans Book"/>
              </a:rPr>
              <a:t>2</a:t>
            </a:r>
            <a:r>
              <a:rPr lang="en-GB" dirty="0">
                <a:latin typeface="ITC Officina Sans Book"/>
              </a:rPr>
              <a:t>, Observed Transaction Vanishes</a:t>
            </a:r>
            <a:r>
              <a:rPr lang="en-GB" baseline="30000" dirty="0">
                <a:latin typeface="ITC Officina Sans Book"/>
              </a:rPr>
              <a:t>2</a:t>
            </a:r>
            <a:r>
              <a:rPr lang="en-GB" dirty="0"/>
              <a:t>, and </a:t>
            </a:r>
            <a:r>
              <a:rPr lang="en-GB" dirty="0">
                <a:latin typeface="ITC Officina Sans Book"/>
              </a:rPr>
              <a:t>Fractured Reads</a:t>
            </a:r>
            <a:r>
              <a:rPr lang="en-GB" baseline="30000" dirty="0">
                <a:latin typeface="ITC Officina Sans Book"/>
              </a:rPr>
              <a:t>3.</a:t>
            </a:r>
            <a:endParaRPr lang="en-US" dirty="0"/>
          </a:p>
        </p:txBody>
      </p:sp>
      <p:sp>
        <p:nvSpPr>
          <p:cNvPr id="5" name="Rectangle 1">
            <a:extLst>
              <a:ext uri="{FF2B5EF4-FFF2-40B4-BE49-F238E27FC236}">
                <a16:creationId xmlns:a16="http://schemas.microsoft.com/office/drawing/2014/main" id="{4E0B254F-AA14-7B45-829F-005075A1268D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68404" y="4853363"/>
            <a:ext cx="2942636" cy="110799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ITC Officina Sans Book" pitchFamily="2" charset="77"/>
                <a:ea typeface="IBM 3270 Medium" panose="02000609000000000000" pitchFamily="49" charset="77"/>
              </a:rPr>
              <a:t>Adya</a:t>
            </a:r>
            <a:r>
              <a:rPr lang="en-US" altLang="en-US" sz="1600" dirty="0">
                <a:solidFill>
                  <a:srgbClr val="000000"/>
                </a:solidFill>
                <a:latin typeface="ITC Officina Sans Book" pitchFamily="2" charset="77"/>
                <a:ea typeface="IBM 3270 Medium" panose="02000609000000000000" pitchFamily="49" charset="77"/>
              </a:rPr>
              <a:t> et al.</a:t>
            </a:r>
            <a:r>
              <a:rPr lang="en-GB" sz="1600" baseline="30000" dirty="0">
                <a:latin typeface="ITC Officina Sans Book"/>
              </a:rPr>
              <a:t> 1</a:t>
            </a:r>
            <a:endParaRPr kumimoji="0" lang="en-US" alt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ITC Officina Sans Book" pitchFamily="2" charset="77"/>
              <a:ea typeface="IBM 3270 Medium" panose="02000609000000000000" pitchFamily="49" charset="77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600" b="0" i="1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ITC Officina Sans Book" pitchFamily="2" charset="77"/>
                <a:ea typeface="IBM 3270 Medium" panose="02000609000000000000" pitchFamily="49" charset="77"/>
                <a:cs typeface="Arial" panose="020B0604020202020204" pitchFamily="34" charset="0"/>
              </a:rPr>
              <a:t>Generalized Isolation Level Definitions,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600" b="0" i="1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ITC Officina Sans Book" pitchFamily="2" charset="77"/>
                <a:ea typeface="IBM 3270 Medium" panose="02000609000000000000" pitchFamily="49" charset="77"/>
                <a:cs typeface="Arial" panose="020B0604020202020204" pitchFamily="34" charset="0"/>
              </a:rPr>
              <a:t>ICDE 2000</a:t>
            </a:r>
            <a:endParaRPr kumimoji="0" lang="en-US" alt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ITC Officina Sans Book" pitchFamily="2" charset="77"/>
              <a:ea typeface="IBM 3270 Medium" panose="02000609000000000000" pitchFamily="49" charset="77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7CDE465-0E8D-694B-A653-D1580B7187E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2968" y="4885480"/>
            <a:ext cx="1175436" cy="141169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45E3402C-1201-A242-B47D-5C2F70353BC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23323" y="4853363"/>
            <a:ext cx="1175436" cy="147551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10" name="Rectangle 1">
            <a:extLst>
              <a:ext uri="{FF2B5EF4-FFF2-40B4-BE49-F238E27FC236}">
                <a16:creationId xmlns:a16="http://schemas.microsoft.com/office/drawing/2014/main" id="{BE2C6E84-B5EC-D24B-A881-517ED8C3BA7F}"/>
              </a:ext>
            </a:extLst>
          </p:cNvPr>
          <p:cNvSpPr>
            <a:spLocks noChangeArrowheads="1"/>
          </p:cNvSpPr>
          <p:nvPr/>
        </p:nvSpPr>
        <p:spPr bwMode="auto">
          <a:xfrm>
            <a:off x="5098759" y="4832892"/>
            <a:ext cx="2942636" cy="107721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ITC Officina Sans Book" pitchFamily="2" charset="77"/>
                <a:ea typeface="IBM 3270 Medium" panose="02000609000000000000" pitchFamily="49" charset="77"/>
              </a:rPr>
              <a:t>Bailis</a:t>
            </a:r>
            <a:r>
              <a:rPr lang="en-US" altLang="en-US" sz="1600" dirty="0">
                <a:solidFill>
                  <a:srgbClr val="000000"/>
                </a:solidFill>
                <a:latin typeface="ITC Officina Sans Book" pitchFamily="2" charset="77"/>
                <a:ea typeface="IBM 3270 Medium" panose="02000609000000000000" pitchFamily="49" charset="77"/>
              </a:rPr>
              <a:t> et al.</a:t>
            </a:r>
            <a:r>
              <a:rPr lang="en-GB" sz="1600" baseline="30000" dirty="0">
                <a:latin typeface="ITC Officina Sans Book"/>
              </a:rPr>
              <a:t> 2</a:t>
            </a:r>
            <a:endParaRPr kumimoji="0" lang="en-US" alt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ITC Officina Sans Book" pitchFamily="2" charset="77"/>
              <a:ea typeface="IBM 3270 Medium" panose="02000609000000000000" pitchFamily="49" charset="77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600" b="0" i="1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ITC Officina Sans Book" pitchFamily="2" charset="77"/>
                <a:ea typeface="IBM 3270 Medium" panose="02000609000000000000" pitchFamily="49" charset="77"/>
                <a:cs typeface="Arial" panose="020B0604020202020204" pitchFamily="34" charset="0"/>
              </a:rPr>
              <a:t>Highly Available Transactions: Virtues &amp; Limitations,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en-US" sz="1600" i="1" dirty="0">
                <a:solidFill>
                  <a:srgbClr val="000000"/>
                </a:solidFill>
                <a:latin typeface="ITC Officina Sans Book" pitchFamily="2" charset="77"/>
                <a:ea typeface="IBM 3270 Medium" panose="02000609000000000000" pitchFamily="49" charset="77"/>
                <a:cs typeface="Arial" panose="020B0604020202020204" pitchFamily="34" charset="0"/>
              </a:rPr>
              <a:t>VLDB</a:t>
            </a:r>
            <a:r>
              <a:rPr kumimoji="0" lang="en-US" altLang="en-US" sz="1600" b="0" i="1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ITC Officina Sans Book" pitchFamily="2" charset="77"/>
                <a:ea typeface="IBM 3270 Medium" panose="02000609000000000000" pitchFamily="49" charset="77"/>
                <a:cs typeface="Arial" panose="020B0604020202020204" pitchFamily="34" charset="0"/>
              </a:rPr>
              <a:t> 2014</a:t>
            </a:r>
            <a:endParaRPr kumimoji="0" lang="en-US" alt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ITC Officina Sans Book" pitchFamily="2" charset="77"/>
              <a:ea typeface="IBM 3270 Medium" panose="02000609000000000000" pitchFamily="49" charset="77"/>
            </a:endParaRPr>
          </a:p>
        </p:txBody>
      </p:sp>
      <p:sp>
        <p:nvSpPr>
          <p:cNvPr id="13" name="Rectangle 1">
            <a:extLst>
              <a:ext uri="{FF2B5EF4-FFF2-40B4-BE49-F238E27FC236}">
                <a16:creationId xmlns:a16="http://schemas.microsoft.com/office/drawing/2014/main" id="{4584CE4C-8E8C-F04B-80A0-3C177E52D395}"/>
              </a:ext>
            </a:extLst>
          </p:cNvPr>
          <p:cNvSpPr>
            <a:spLocks noChangeArrowheads="1"/>
          </p:cNvSpPr>
          <p:nvPr/>
        </p:nvSpPr>
        <p:spPr bwMode="auto">
          <a:xfrm>
            <a:off x="9038637" y="4821660"/>
            <a:ext cx="2942636" cy="107721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ITC Officina Sans Book" pitchFamily="2" charset="77"/>
                <a:ea typeface="IBM 3270 Medium" panose="02000609000000000000" pitchFamily="49" charset="77"/>
              </a:rPr>
              <a:t>Bailis</a:t>
            </a:r>
            <a:r>
              <a:rPr lang="en-US" altLang="en-US" sz="1600" dirty="0">
                <a:solidFill>
                  <a:srgbClr val="000000"/>
                </a:solidFill>
                <a:latin typeface="ITC Officina Sans Book" pitchFamily="2" charset="77"/>
                <a:ea typeface="IBM 3270 Medium" panose="02000609000000000000" pitchFamily="49" charset="77"/>
              </a:rPr>
              <a:t> et al.</a:t>
            </a:r>
            <a:r>
              <a:rPr lang="en-GB" sz="1600" baseline="30000" dirty="0">
                <a:latin typeface="ITC Officina Sans Book"/>
              </a:rPr>
              <a:t> 3</a:t>
            </a:r>
            <a:endParaRPr kumimoji="0" lang="en-US" alt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ITC Officina Sans Book" pitchFamily="2" charset="77"/>
              <a:ea typeface="IBM 3270 Medium" panose="02000609000000000000" pitchFamily="49" charset="77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600" b="0" i="1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ITC Officina Sans Book" pitchFamily="2" charset="77"/>
                <a:ea typeface="IBM 3270 Medium" panose="02000609000000000000" pitchFamily="49" charset="77"/>
                <a:cs typeface="Arial" panose="020B0604020202020204" pitchFamily="34" charset="0"/>
              </a:rPr>
              <a:t>Scalable Atomic Visibility with RAMP Transactions,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en-US" sz="1600" i="1" dirty="0">
                <a:solidFill>
                  <a:srgbClr val="000000"/>
                </a:solidFill>
                <a:latin typeface="ITC Officina Sans Book" pitchFamily="2" charset="77"/>
                <a:ea typeface="IBM 3270 Medium" panose="02000609000000000000" pitchFamily="49" charset="77"/>
                <a:cs typeface="Arial" panose="020B0604020202020204" pitchFamily="34" charset="0"/>
              </a:rPr>
              <a:t>SIGMOD</a:t>
            </a:r>
            <a:r>
              <a:rPr kumimoji="0" lang="en-US" altLang="en-US" sz="1600" b="0" i="1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ITC Officina Sans Book" pitchFamily="2" charset="77"/>
                <a:ea typeface="IBM 3270 Medium" panose="02000609000000000000" pitchFamily="49" charset="77"/>
                <a:cs typeface="Arial" panose="020B0604020202020204" pitchFamily="34" charset="0"/>
              </a:rPr>
              <a:t> 2014</a:t>
            </a:r>
            <a:endParaRPr kumimoji="0" lang="en-US" alt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ITC Officina Sans Book" pitchFamily="2" charset="77"/>
              <a:ea typeface="IBM 3270 Medium" panose="02000609000000000000" pitchFamily="49" charset="77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BF828CAD-32B2-284F-817C-2E823BAB5C9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68606" y="4821660"/>
            <a:ext cx="1170031" cy="1475510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37129219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B4419A-ED0A-4CD1-941E-D3584AD6C1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t"/>
          <a:lstStyle/>
          <a:p>
            <a:r>
              <a:rPr lang="en-GB">
                <a:latin typeface="ITC Officina Sans"/>
              </a:rPr>
              <a:t>Example: Lost Updates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A2C52E-669A-455D-A901-BA0D4335FFA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679" y="1207125"/>
            <a:ext cx="11979845" cy="942552"/>
          </a:xfrm>
        </p:spPr>
        <p:txBody>
          <a:bodyPr anchor="t"/>
          <a:lstStyle/>
          <a:p>
            <a:pPr marL="0" indent="0">
              <a:buNone/>
            </a:pPr>
            <a:r>
              <a:rPr lang="en-GB" dirty="0">
                <a:latin typeface="ITC Officina Sans Book"/>
              </a:rPr>
              <a:t>A </a:t>
            </a:r>
            <a:r>
              <a:rPr lang="en-GB" b="1" dirty="0">
                <a:latin typeface="ITC Officina Sans Book"/>
              </a:rPr>
              <a:t>lost update</a:t>
            </a:r>
            <a:r>
              <a:rPr lang="en-GB" dirty="0">
                <a:latin typeface="ITC Officina Sans Book"/>
              </a:rPr>
              <a:t> occurs when 2 transactions concurrently attempt to make conditional modifications to the same data item(s) </a:t>
            </a:r>
            <a:endParaRPr lang="en-GB" dirty="0"/>
          </a:p>
          <a:p>
            <a:pPr marL="227965" indent="-227965"/>
            <a:endParaRPr lang="en-GB" dirty="0"/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A03A4C8A-7564-E041-AA13-514B1F82A9DD}"/>
              </a:ext>
            </a:extLst>
          </p:cNvPr>
          <p:cNvCxnSpPr/>
          <p:nvPr/>
        </p:nvCxnSpPr>
        <p:spPr>
          <a:xfrm>
            <a:off x="1723812" y="3132667"/>
            <a:ext cx="7281333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B6565353-B0E3-C642-9372-17D304E501F6}"/>
              </a:ext>
            </a:extLst>
          </p:cNvPr>
          <p:cNvCxnSpPr/>
          <p:nvPr/>
        </p:nvCxnSpPr>
        <p:spPr>
          <a:xfrm>
            <a:off x="1723813" y="4377268"/>
            <a:ext cx="7281333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4229C18C-F022-F94C-90A1-4DFFE8410C44}"/>
              </a:ext>
            </a:extLst>
          </p:cNvPr>
          <p:cNvSpPr txBox="1"/>
          <p:nvPr/>
        </p:nvSpPr>
        <p:spPr>
          <a:xfrm>
            <a:off x="1032928" y="2871057"/>
            <a:ext cx="59266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latin typeface="ITC Officina Sans Book" pitchFamily="2" charset="77"/>
              </a:rPr>
              <a:t>T1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1F83374-7A5D-AB42-B448-8AA74DDEF1FE}"/>
              </a:ext>
            </a:extLst>
          </p:cNvPr>
          <p:cNvSpPr txBox="1"/>
          <p:nvPr/>
        </p:nvSpPr>
        <p:spPr>
          <a:xfrm>
            <a:off x="1032928" y="4115658"/>
            <a:ext cx="59266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latin typeface="ITC Officina Sans Book" pitchFamily="2" charset="77"/>
              </a:rPr>
              <a:t>T2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494E843-4C8D-9F4C-AFE1-6945F6982D44}"/>
              </a:ext>
            </a:extLst>
          </p:cNvPr>
          <p:cNvSpPr txBox="1"/>
          <p:nvPr/>
        </p:nvSpPr>
        <p:spPr>
          <a:xfrm>
            <a:off x="2285994" y="2504472"/>
            <a:ext cx="135467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latin typeface="ITC Officina Sans Book" pitchFamily="2" charset="77"/>
              </a:rPr>
              <a:t>R(X,5)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38862E8-63EA-4748-9FDC-2AC7DDA8942F}"/>
              </a:ext>
            </a:extLst>
          </p:cNvPr>
          <p:cNvSpPr txBox="1"/>
          <p:nvPr/>
        </p:nvSpPr>
        <p:spPr>
          <a:xfrm>
            <a:off x="3725333" y="3748215"/>
            <a:ext cx="135467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latin typeface="ITC Officina Sans Book" pitchFamily="2" charset="77"/>
              </a:rPr>
              <a:t>R(X,5)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5E9E598-7F8C-6E42-885B-2FBA3722CA87}"/>
              </a:ext>
            </a:extLst>
          </p:cNvPr>
          <p:cNvSpPr txBox="1"/>
          <p:nvPr/>
        </p:nvSpPr>
        <p:spPr>
          <a:xfrm>
            <a:off x="7176353" y="2532343"/>
            <a:ext cx="135467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latin typeface="ITC Officina Sans Book" pitchFamily="2" charset="77"/>
              </a:rPr>
              <a:t>W(X,6)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6FAA2F4-1180-F445-AD3A-912ECE8A4768}"/>
              </a:ext>
            </a:extLst>
          </p:cNvPr>
          <p:cNvSpPr txBox="1"/>
          <p:nvPr/>
        </p:nvSpPr>
        <p:spPr>
          <a:xfrm>
            <a:off x="5419265" y="3721958"/>
            <a:ext cx="135467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latin typeface="ITC Officina Sans Book" pitchFamily="2" charset="77"/>
              </a:rPr>
              <a:t>W(X,6)</a:t>
            </a: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DD8EC8C4-761F-BC4C-830C-2DD09B2934F9}"/>
              </a:ext>
            </a:extLst>
          </p:cNvPr>
          <p:cNvCxnSpPr/>
          <p:nvPr/>
        </p:nvCxnSpPr>
        <p:spPr>
          <a:xfrm>
            <a:off x="2963328" y="3001862"/>
            <a:ext cx="0" cy="26161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2E75BD86-D0A0-5D4F-BC40-67D2C70AD00B}"/>
              </a:ext>
            </a:extLst>
          </p:cNvPr>
          <p:cNvCxnSpPr/>
          <p:nvPr/>
        </p:nvCxnSpPr>
        <p:spPr>
          <a:xfrm>
            <a:off x="4402669" y="4247749"/>
            <a:ext cx="0" cy="26161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BE715F14-BC25-1C4E-A75E-7C8581AC2150}"/>
              </a:ext>
            </a:extLst>
          </p:cNvPr>
          <p:cNvCxnSpPr>
            <a:cxnSpLocks/>
          </p:cNvCxnSpPr>
          <p:nvPr/>
        </p:nvCxnSpPr>
        <p:spPr>
          <a:xfrm>
            <a:off x="6096604" y="4245178"/>
            <a:ext cx="0" cy="26161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BFAFEF10-3B6B-E54B-AA05-551889C8EB98}"/>
              </a:ext>
            </a:extLst>
          </p:cNvPr>
          <p:cNvCxnSpPr>
            <a:cxnSpLocks/>
          </p:cNvCxnSpPr>
          <p:nvPr/>
        </p:nvCxnSpPr>
        <p:spPr>
          <a:xfrm>
            <a:off x="7853689" y="2992112"/>
            <a:ext cx="0" cy="26161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Content Placeholder 2">
            <a:extLst>
              <a:ext uri="{FF2B5EF4-FFF2-40B4-BE49-F238E27FC236}">
                <a16:creationId xmlns:a16="http://schemas.microsoft.com/office/drawing/2014/main" id="{37F573EC-63CE-8B47-9DC6-2E7F15196CC1}"/>
              </a:ext>
            </a:extLst>
          </p:cNvPr>
          <p:cNvSpPr txBox="1">
            <a:spLocks/>
          </p:cNvSpPr>
          <p:nvPr/>
        </p:nvSpPr>
        <p:spPr>
          <a:xfrm>
            <a:off x="212155" y="5162098"/>
            <a:ext cx="11979845" cy="942552"/>
          </a:xfrm>
          <a:prstGeom prst="rect">
            <a:avLst/>
          </a:prstGeom>
        </p:spPr>
        <p:txBody>
          <a:bodyPr anchor="t"/>
          <a:lstStyle>
            <a:lvl1pPr marL="228594" indent="-228594" algn="l" defTabSz="914377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ITC Officina Sans Book" charset="0"/>
                <a:ea typeface="ITC Officina Sans Book" charset="0"/>
                <a:cs typeface="ITC Officina Sans Book" charset="0"/>
              </a:defRPr>
            </a:lvl1pPr>
            <a:lvl2pPr marL="68578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ITC Officina Sans Book" charset="0"/>
                <a:ea typeface="ITC Officina Sans Book" charset="0"/>
                <a:cs typeface="ITC Officina Sans Book" charset="0"/>
              </a:defRPr>
            </a:lvl2pPr>
            <a:lvl3pPr marL="1142971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ITC Officina Sans Book" charset="0"/>
                <a:ea typeface="ITC Officina Sans Book" charset="0"/>
                <a:cs typeface="ITC Officina Sans Book" charset="0"/>
              </a:defRPr>
            </a:lvl3pPr>
            <a:lvl4pPr marL="1600160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ITC Officina Sans Book" charset="0"/>
                <a:ea typeface="ITC Officina Sans Book" charset="0"/>
                <a:cs typeface="ITC Officina Sans Book" charset="0"/>
              </a:defRPr>
            </a:lvl4pPr>
            <a:lvl5pPr marL="2057349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ITC Officina Sans Book" charset="0"/>
                <a:ea typeface="ITC Officina Sans Book" charset="0"/>
                <a:cs typeface="ITC Officina Sans Book" charset="0"/>
              </a:defRPr>
            </a:lvl5pPr>
            <a:lvl6pPr marL="2514537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726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914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10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GB" dirty="0"/>
              <a:t>If T1 and T2 are executed sequential, X=7, T2’s update is ”lost” </a:t>
            </a:r>
          </a:p>
        </p:txBody>
      </p:sp>
    </p:spTree>
    <p:extLst>
      <p:ext uri="{BB962C8B-B14F-4D97-AF65-F5344CB8AC3E}">
        <p14:creationId xmlns:p14="http://schemas.microsoft.com/office/powerpoint/2010/main" val="239621614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B4419A-ED0A-4CD1-941E-D3584AD6C1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t"/>
          <a:lstStyle/>
          <a:p>
            <a:r>
              <a:rPr lang="en-GB" dirty="0">
                <a:latin typeface="ITC Officina Sans"/>
              </a:rPr>
              <a:t>Example: Lost Updates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A2C52E-669A-455D-A901-BA0D4335FFA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680" y="1207124"/>
            <a:ext cx="9440332" cy="4969839"/>
          </a:xfrm>
        </p:spPr>
        <p:txBody>
          <a:bodyPr anchor="t"/>
          <a:lstStyle/>
          <a:p>
            <a:pPr marL="514350" indent="-514350">
              <a:buFont typeface="+mj-lt"/>
              <a:buAutoNum type="arabicPeriod"/>
            </a:pPr>
            <a:r>
              <a:rPr lang="en-GB" dirty="0">
                <a:latin typeface="ITC Officina Sans Book"/>
              </a:rPr>
              <a:t>Load a test graph containing </a:t>
            </a:r>
            <a:r>
              <a:rPr lang="en-GB" i="1" dirty="0">
                <a:latin typeface="ITC Officina Sans Book"/>
              </a:rPr>
              <a:t>Person </a:t>
            </a:r>
            <a:r>
              <a:rPr lang="en-GB" dirty="0">
                <a:latin typeface="ITC Officina Sans Book"/>
              </a:rPr>
              <a:t>nodes, with unique </a:t>
            </a:r>
            <a:r>
              <a:rPr lang="en-GB" i="1" dirty="0">
                <a:latin typeface="ITC Officina Sans Book"/>
              </a:rPr>
              <a:t>id </a:t>
            </a:r>
            <a:r>
              <a:rPr lang="en-GB" dirty="0">
                <a:latin typeface="ITC Officina Sans Book"/>
              </a:rPr>
              <a:t>and </a:t>
            </a:r>
            <a:r>
              <a:rPr lang="en-GB" i="1" dirty="0" err="1">
                <a:latin typeface="ITC Officina Sans Book"/>
              </a:rPr>
              <a:t>numFriends</a:t>
            </a:r>
            <a:r>
              <a:rPr lang="en-GB" i="1" dirty="0">
                <a:latin typeface="ITC Officina Sans Book"/>
              </a:rPr>
              <a:t> </a:t>
            </a:r>
            <a:r>
              <a:rPr lang="en-GB" dirty="0">
                <a:latin typeface="ITC Officina Sans Book"/>
              </a:rPr>
              <a:t>properties </a:t>
            </a:r>
          </a:p>
          <a:p>
            <a:pPr marL="514350" indent="-514350">
              <a:buFont typeface="+mj-lt"/>
              <a:buAutoNum type="arabicPeriod"/>
            </a:pPr>
            <a:r>
              <a:rPr lang="en-GB" dirty="0">
                <a:latin typeface="ITC Officina Sans Book"/>
              </a:rPr>
              <a:t>Clients choose a random </a:t>
            </a:r>
            <a:r>
              <a:rPr lang="en-GB" i="1" dirty="0">
                <a:latin typeface="ITC Officina Sans Book"/>
              </a:rPr>
              <a:t>Person </a:t>
            </a:r>
            <a:r>
              <a:rPr lang="en-GB" dirty="0">
                <a:latin typeface="ITC Officina Sans Book"/>
              </a:rPr>
              <a:t>and increment its </a:t>
            </a:r>
            <a:r>
              <a:rPr lang="en-GB" i="1" dirty="0" err="1">
                <a:latin typeface="ITC Officina Sans Book"/>
              </a:rPr>
              <a:t>numFriends</a:t>
            </a:r>
            <a:r>
              <a:rPr lang="en-GB" i="1" dirty="0">
                <a:latin typeface="ITC Officina Sans Book"/>
              </a:rPr>
              <a:t> </a:t>
            </a:r>
            <a:r>
              <a:rPr lang="en-GB" dirty="0">
                <a:latin typeface="ITC Officina Sans Book"/>
              </a:rPr>
              <a:t>property </a:t>
            </a:r>
            <a:endParaRPr lang="en-GB" dirty="0"/>
          </a:p>
          <a:p>
            <a:pPr marL="514350" indent="-514350">
              <a:buFont typeface="+mj-lt"/>
              <a:buAutoNum type="arabicPeriod"/>
            </a:pPr>
            <a:r>
              <a:rPr lang="en-GB" dirty="0">
                <a:latin typeface="ITC Officina Sans Book"/>
              </a:rPr>
              <a:t>Clients store local counters (</a:t>
            </a:r>
            <a:r>
              <a:rPr lang="en-GB" i="1" dirty="0" err="1">
                <a:latin typeface="ITC Officina Sans Book"/>
              </a:rPr>
              <a:t>expNumFriends</a:t>
            </a:r>
            <a:r>
              <a:rPr lang="en-GB" dirty="0">
                <a:latin typeface="ITC Officina Sans Book"/>
              </a:rPr>
              <a:t>) for each </a:t>
            </a:r>
            <a:r>
              <a:rPr lang="en-GB" i="1" dirty="0">
                <a:latin typeface="ITC Officina Sans Book"/>
              </a:rPr>
              <a:t>Person</a:t>
            </a:r>
            <a:r>
              <a:rPr lang="en-GB" dirty="0">
                <a:latin typeface="ITC Officina Sans Book"/>
              </a:rPr>
              <a:t>, which is incremented each time a </a:t>
            </a:r>
            <a:r>
              <a:rPr lang="en-GB" i="1" dirty="0">
                <a:latin typeface="ITC Officina Sans Book"/>
              </a:rPr>
              <a:t>Person </a:t>
            </a:r>
            <a:r>
              <a:rPr lang="en-GB" dirty="0">
                <a:latin typeface="ITC Officina Sans Book"/>
              </a:rPr>
              <a:t>is selected and the transaction successfully commits </a:t>
            </a:r>
            <a:endParaRPr lang="en-GB" dirty="0"/>
          </a:p>
          <a:p>
            <a:pPr marL="514350" indent="-514350">
              <a:buFont typeface="+mj-lt"/>
              <a:buAutoNum type="arabicPeriod"/>
            </a:pPr>
            <a:r>
              <a:rPr lang="en-GB" dirty="0">
                <a:latin typeface="ITC Officina Sans Book"/>
              </a:rPr>
              <a:t>After execution, gather counters, then,</a:t>
            </a:r>
          </a:p>
          <a:p>
            <a:pPr marL="514350" indent="-514350">
              <a:buFont typeface="+mj-lt"/>
              <a:buAutoNum type="arabicPeriod"/>
            </a:pPr>
            <a:r>
              <a:rPr lang="en-GB" dirty="0">
                <a:latin typeface="ITC Officina Sans Book"/>
              </a:rPr>
              <a:t>Perform anomaly check: for each </a:t>
            </a:r>
            <a:r>
              <a:rPr lang="en-GB" i="1" dirty="0">
                <a:latin typeface="ITC Officina Sans Book"/>
              </a:rPr>
              <a:t>Person</a:t>
            </a:r>
            <a:r>
              <a:rPr lang="en-GB" dirty="0">
                <a:latin typeface="ITC Officina Sans Book"/>
              </a:rPr>
              <a:t>, </a:t>
            </a:r>
          </a:p>
          <a:p>
            <a:pPr marL="457189" lvl="1" indent="0">
              <a:buNone/>
            </a:pPr>
            <a:r>
              <a:rPr lang="en-GB" sz="2800" dirty="0">
                <a:latin typeface="ITC Officina Sans Book"/>
              </a:rPr>
              <a:t>(global) </a:t>
            </a:r>
            <a:r>
              <a:rPr lang="en-GB" sz="2800" i="1" dirty="0" err="1">
                <a:latin typeface="ITC Officina Sans Book"/>
              </a:rPr>
              <a:t>expNumFriends</a:t>
            </a:r>
            <a:r>
              <a:rPr lang="en-GB" sz="2800" i="1" dirty="0">
                <a:latin typeface="ITC Officina Sans Book"/>
              </a:rPr>
              <a:t> = </a:t>
            </a:r>
            <a:r>
              <a:rPr lang="en-GB" sz="2800" dirty="0">
                <a:latin typeface="ITC Officina Sans Book"/>
              </a:rPr>
              <a:t> (observed) </a:t>
            </a:r>
            <a:r>
              <a:rPr lang="en-GB" sz="2800" i="1" dirty="0" err="1">
                <a:latin typeface="ITC Officina Sans Book"/>
              </a:rPr>
              <a:t>numFriends</a:t>
            </a:r>
            <a:br>
              <a:rPr lang="en-GB" dirty="0">
                <a:latin typeface="ITC Officina Sans Book"/>
              </a:rPr>
            </a:br>
            <a:r>
              <a:rPr lang="en-GB" dirty="0">
                <a:latin typeface="ITC Officina Sans Book"/>
              </a:rPr>
              <a:t> </a:t>
            </a:r>
            <a:endParaRPr lang="en-GB" dirty="0"/>
          </a:p>
          <a:p>
            <a:pPr marL="227965" indent="-227965"/>
            <a:endParaRPr lang="en-GB" dirty="0"/>
          </a:p>
          <a:p>
            <a:pPr marL="227965" indent="-227965"/>
            <a:endParaRPr lang="en-GB" dirty="0"/>
          </a:p>
          <a:p>
            <a:pPr marL="227965" indent="-227965"/>
            <a:endParaRPr lang="en-GB" dirty="0"/>
          </a:p>
          <a:p>
            <a:pPr marL="227965" indent="-227965"/>
            <a:endParaRPr lang="en-GB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37C826C-7D6E-3E4A-8175-CBD1A51C54C7}"/>
              </a:ext>
            </a:extLst>
          </p:cNvPr>
          <p:cNvSpPr/>
          <p:nvPr/>
        </p:nvSpPr>
        <p:spPr>
          <a:xfrm>
            <a:off x="9733276" y="986991"/>
            <a:ext cx="2150534" cy="406400"/>
          </a:xfrm>
          <a:prstGeom prst="rect">
            <a:avLst/>
          </a:prstGeom>
          <a:solidFill>
            <a:srgbClr val="FBB369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2393B1F-D9D8-894D-972D-8527C29FC1F1}"/>
              </a:ext>
            </a:extLst>
          </p:cNvPr>
          <p:cNvSpPr txBox="1"/>
          <p:nvPr/>
        </p:nvSpPr>
        <p:spPr>
          <a:xfrm>
            <a:off x="10396699" y="1040992"/>
            <a:ext cx="8236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ITC Officina Sans Book" pitchFamily="2" charset="77"/>
              </a:rPr>
              <a:t>Person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D0CABFC-71E3-6F4B-A6CE-96516585038C}"/>
              </a:ext>
            </a:extLst>
          </p:cNvPr>
          <p:cNvSpPr/>
          <p:nvPr/>
        </p:nvSpPr>
        <p:spPr>
          <a:xfrm>
            <a:off x="9733276" y="1393391"/>
            <a:ext cx="2150534" cy="6604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i="1" dirty="0">
                <a:solidFill>
                  <a:schemeClr val="tx1"/>
                </a:solidFill>
              </a:rPr>
              <a:t>$id</a:t>
            </a:r>
          </a:p>
          <a:p>
            <a:r>
              <a:rPr lang="en-US" i="1" dirty="0">
                <a:solidFill>
                  <a:schemeClr val="tx1"/>
                </a:solidFill>
              </a:rPr>
              <a:t>$</a:t>
            </a:r>
            <a:r>
              <a:rPr lang="en-US" i="1" dirty="0" err="1">
                <a:solidFill>
                  <a:schemeClr val="tx1"/>
                </a:solidFill>
              </a:rPr>
              <a:t>numFriends</a:t>
            </a:r>
            <a:endParaRPr lang="en-US" i="1" dirty="0">
              <a:solidFill>
                <a:schemeClr val="tx1"/>
              </a:solidFill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EB7DBE07-A230-A24F-9EE5-3B75000E20C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31139" y="2190286"/>
            <a:ext cx="3908462" cy="762365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2827F662-6745-ED4F-9B80-62A595A68613}"/>
              </a:ext>
            </a:extLst>
          </p:cNvPr>
          <p:cNvSpPr txBox="1"/>
          <p:nvPr/>
        </p:nvSpPr>
        <p:spPr>
          <a:xfrm>
            <a:off x="11785600" y="1693333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8217253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124F11-41E5-C542-A56C-61A1B80209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Experimental Setup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3CFBF4-0F46-CF40-B2BE-33503B195D9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Implemented as extensible framework in a Java application </a:t>
            </a:r>
          </a:p>
          <a:p>
            <a:r>
              <a:rPr lang="en-GB" dirty="0"/>
              <a:t>Ubuntu 18.04 running </a:t>
            </a:r>
            <a:r>
              <a:rPr lang="en-GB" dirty="0" err="1"/>
              <a:t>AdoptOpenJDK</a:t>
            </a:r>
            <a:r>
              <a:rPr lang="en-GB" dirty="0"/>
              <a:t> 11.0.4.hs</a:t>
            </a:r>
          </a:p>
          <a:p>
            <a:r>
              <a:rPr lang="en-GB" dirty="0"/>
              <a:t>4 graph database systems and 1 relational database; </a:t>
            </a:r>
          </a:p>
          <a:p>
            <a:pPr lvl="1"/>
            <a:r>
              <a:rPr lang="en-GB" dirty="0">
                <a:solidFill>
                  <a:srgbClr val="0070C0"/>
                </a:solidFill>
              </a:rPr>
              <a:t>Neo4j 3.5.20 and 4.1.1 </a:t>
            </a:r>
          </a:p>
          <a:p>
            <a:pPr lvl="1"/>
            <a:r>
              <a:rPr lang="en-GB" dirty="0" err="1">
                <a:solidFill>
                  <a:srgbClr val="0070C0"/>
                </a:solidFill>
              </a:rPr>
              <a:t>Memgraph</a:t>
            </a:r>
            <a:r>
              <a:rPr lang="en-GB" dirty="0">
                <a:solidFill>
                  <a:srgbClr val="0070C0"/>
                </a:solidFill>
              </a:rPr>
              <a:t> 1.0 </a:t>
            </a:r>
          </a:p>
          <a:p>
            <a:pPr lvl="1"/>
            <a:r>
              <a:rPr lang="en-GB" dirty="0" err="1">
                <a:solidFill>
                  <a:srgbClr val="FF0000"/>
                </a:solidFill>
              </a:rPr>
              <a:t>Dgraph</a:t>
            </a:r>
            <a:r>
              <a:rPr lang="en-GB" dirty="0">
                <a:solidFill>
                  <a:srgbClr val="FF0000"/>
                </a:solidFill>
              </a:rPr>
              <a:t> 20.07.0 </a:t>
            </a:r>
          </a:p>
          <a:p>
            <a:pPr lvl="1"/>
            <a:r>
              <a:rPr lang="en-GB" dirty="0" err="1">
                <a:solidFill>
                  <a:srgbClr val="00B050"/>
                </a:solidFill>
              </a:rPr>
              <a:t>JanusGraph</a:t>
            </a:r>
            <a:r>
              <a:rPr lang="en-GB" dirty="0">
                <a:solidFill>
                  <a:srgbClr val="00B050"/>
                </a:solidFill>
              </a:rPr>
              <a:t> 0.5.2 </a:t>
            </a:r>
            <a:r>
              <a:rPr lang="en-GB" dirty="0"/>
              <a:t>(</a:t>
            </a:r>
            <a:r>
              <a:rPr lang="en-GB" dirty="0" err="1"/>
              <a:t>BerkeleyDB</a:t>
            </a:r>
            <a:r>
              <a:rPr lang="en-GB" dirty="0"/>
              <a:t> 7.5.11 and Cassandra 3.11.0 backends) </a:t>
            </a:r>
          </a:p>
          <a:p>
            <a:pPr lvl="1"/>
            <a:r>
              <a:rPr lang="en-GB" dirty="0">
                <a:solidFill>
                  <a:srgbClr val="FFC000"/>
                </a:solidFill>
              </a:rPr>
              <a:t>PostgreSQL 9.6</a:t>
            </a:r>
            <a:endParaRPr lang="en-GB" dirty="0"/>
          </a:p>
          <a:p>
            <a:r>
              <a:rPr lang="en-GB" dirty="0"/>
              <a:t>For all systems, we used their declarative query languages (</a:t>
            </a:r>
            <a:r>
              <a:rPr lang="en-GB" dirty="0">
                <a:solidFill>
                  <a:srgbClr val="0070C0"/>
                </a:solidFill>
              </a:rPr>
              <a:t>Cypher</a:t>
            </a:r>
            <a:r>
              <a:rPr lang="en-GB" dirty="0"/>
              <a:t>, </a:t>
            </a:r>
            <a:r>
              <a:rPr lang="en-GB" dirty="0" err="1">
                <a:solidFill>
                  <a:srgbClr val="FF0000"/>
                </a:solidFill>
              </a:rPr>
              <a:t>GraphQL</a:t>
            </a:r>
            <a:r>
              <a:rPr lang="en-GB" dirty="0"/>
              <a:t>, </a:t>
            </a:r>
            <a:r>
              <a:rPr lang="en-GB" dirty="0">
                <a:solidFill>
                  <a:srgbClr val="00B050"/>
                </a:solidFill>
              </a:rPr>
              <a:t>Gremlin</a:t>
            </a:r>
            <a:r>
              <a:rPr lang="en-GB" dirty="0"/>
              <a:t>, and </a:t>
            </a:r>
            <a:r>
              <a:rPr lang="en-GB" dirty="0">
                <a:solidFill>
                  <a:srgbClr val="FFC000"/>
                </a:solidFill>
              </a:rPr>
              <a:t>SQL</a:t>
            </a:r>
            <a:r>
              <a:rPr lang="en-GB" dirty="0"/>
              <a:t>) and the officially recommended Java drivers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6081995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11DA24-842C-47C4-BBC9-04A4905E32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t"/>
          <a:lstStyle/>
          <a:p>
            <a:r>
              <a:rPr lang="en-GB">
                <a:latin typeface="ITC Officina Sans"/>
              </a:rPr>
              <a:t>Results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382FBA-E2D1-4C1F-8AC2-583B518C6D50}"/>
              </a:ext>
            </a:extLst>
          </p:cNvPr>
          <p:cNvSpPr>
            <a:spLocks noGrp="1"/>
          </p:cNvSpPr>
          <p:nvPr>
            <p:ph idx="1"/>
          </p:nvPr>
        </p:nvSpPr>
        <p:spPr>
          <a:ln>
            <a:noFill/>
          </a:ln>
        </p:spPr>
        <p:txBody>
          <a:bodyPr anchor="t"/>
          <a:lstStyle/>
          <a:p>
            <a:r>
              <a:rPr lang="en-GB" b="1" dirty="0">
                <a:latin typeface="ITC Officina Sans Book"/>
              </a:rPr>
              <a:t>Overall, most systems met their claims</a:t>
            </a:r>
          </a:p>
          <a:p>
            <a:r>
              <a:rPr lang="en-GB" dirty="0">
                <a:latin typeface="ITC Officina Sans Book"/>
              </a:rPr>
              <a:t>Selected results; </a:t>
            </a:r>
          </a:p>
          <a:p>
            <a:pPr lvl="1"/>
            <a:r>
              <a:rPr lang="en-GB" sz="2800" dirty="0" err="1">
                <a:latin typeface="ITC Officina Sans Book"/>
              </a:rPr>
              <a:t>Memgraph’s</a:t>
            </a:r>
            <a:r>
              <a:rPr lang="en-GB" sz="2800" dirty="0">
                <a:latin typeface="ITC Officina Sans Book"/>
              </a:rPr>
              <a:t> default isolation level is Snapshot Isolation; only Write Skew occurred</a:t>
            </a:r>
          </a:p>
          <a:p>
            <a:pPr lvl="1"/>
            <a:r>
              <a:rPr lang="en-GB" sz="2800" dirty="0">
                <a:latin typeface="ITC Officina Sans Book"/>
              </a:rPr>
              <a:t>Neo4j’s default isolation level is Read Committed with </a:t>
            </a:r>
            <a:r>
              <a:rPr lang="en-GB" sz="2800" i="1" dirty="0">
                <a:latin typeface="ITC Officina Sans Book"/>
              </a:rPr>
              <a:t>some</a:t>
            </a:r>
            <a:r>
              <a:rPr lang="en-GB" sz="2800" dirty="0">
                <a:latin typeface="ITC Officina Sans Book"/>
              </a:rPr>
              <a:t> built-in protection again Lost Updates; v</a:t>
            </a:r>
            <a:r>
              <a:rPr lang="en-GB" sz="2800" dirty="0"/>
              <a:t>3.5.20 and v4.1.1 met requirements for </a:t>
            </a:r>
            <a:r>
              <a:rPr lang="en-GB" sz="2800" dirty="0">
                <a:latin typeface="ITC Officina Sans Book"/>
              </a:rPr>
              <a:t>Read Committed</a:t>
            </a:r>
            <a:r>
              <a:rPr lang="en-GB" sz="2800" dirty="0"/>
              <a:t>, </a:t>
            </a:r>
            <a:r>
              <a:rPr lang="en-GB" sz="2800"/>
              <a:t>but</a:t>
            </a:r>
            <a:r>
              <a:rPr lang="en-GB" sz="2800">
                <a:latin typeface="ITC Officina Sans Book"/>
              </a:rPr>
              <a:t> </a:t>
            </a:r>
            <a:r>
              <a:rPr lang="en-GB" sz="2800"/>
              <a:t>v4.1.1 </a:t>
            </a:r>
            <a:r>
              <a:rPr lang="en-GB" sz="2800" dirty="0"/>
              <a:t>displayed Lost Updates</a:t>
            </a:r>
            <a:endParaRPr lang="en-GB" sz="2800" dirty="0">
              <a:latin typeface="ITC Officina Sans Book"/>
            </a:endParaRPr>
          </a:p>
          <a:p>
            <a:pPr lvl="1"/>
            <a:r>
              <a:rPr lang="en-GB" sz="2800" dirty="0" err="1">
                <a:latin typeface="ITC Officina Sans Book"/>
              </a:rPr>
              <a:t>JanusGraph</a:t>
            </a:r>
            <a:r>
              <a:rPr lang="en-GB" sz="2800" dirty="0">
                <a:latin typeface="ITC Officina Sans Book"/>
              </a:rPr>
              <a:t> had the worst user experience, passing some tests due to serving </a:t>
            </a:r>
            <a:r>
              <a:rPr lang="en-GB" sz="2800" i="1" dirty="0">
                <a:latin typeface="ITC Officina Sans Book"/>
              </a:rPr>
              <a:t>extremely</a:t>
            </a:r>
            <a:r>
              <a:rPr lang="en-GB" sz="2800" dirty="0">
                <a:latin typeface="ITC Officina Sans Book"/>
              </a:rPr>
              <a:t> stale reads; also, execution of some tests timed out</a:t>
            </a:r>
          </a:p>
          <a:p>
            <a:pPr lvl="1"/>
            <a:r>
              <a:rPr lang="en-GB" sz="2800" dirty="0" err="1">
                <a:latin typeface="ITC Officina Sans Book"/>
              </a:rPr>
              <a:t>Dgraph’s</a:t>
            </a:r>
            <a:r>
              <a:rPr lang="en-GB" sz="2800" dirty="0">
                <a:latin typeface="ITC Officina Sans Book"/>
              </a:rPr>
              <a:t> default isolation level is Snapshot Isolation; passed our Write Skew test</a:t>
            </a:r>
          </a:p>
        </p:txBody>
      </p:sp>
    </p:spTree>
    <p:extLst>
      <p:ext uri="{BB962C8B-B14F-4D97-AF65-F5344CB8AC3E}">
        <p14:creationId xmlns:p14="http://schemas.microsoft.com/office/powerpoint/2010/main" val="96925418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0C05F2-61F4-407E-88B2-84A912BA8D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t"/>
          <a:lstStyle/>
          <a:p>
            <a:r>
              <a:rPr lang="en-GB">
                <a:latin typeface="ITC Officina Sans"/>
              </a:rPr>
              <a:t>Future Work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959C31-EFC7-4303-B163-B285B4D2218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marL="227965" indent="-227965"/>
            <a:r>
              <a:rPr lang="en-GB" dirty="0">
                <a:latin typeface="ITC Officina Sans Book"/>
              </a:rPr>
              <a:t>Included test suite in LDBC Auditing Policies; </a:t>
            </a:r>
          </a:p>
          <a:p>
            <a:pPr marL="685154" lvl="1" indent="-227965"/>
            <a:r>
              <a:rPr lang="en-GB" dirty="0">
                <a:latin typeface="ITC Officina Sans Book"/>
              </a:rPr>
              <a:t>Used test suite in recent audit of FMA’s </a:t>
            </a:r>
            <a:r>
              <a:rPr lang="en-GB" dirty="0" err="1">
                <a:latin typeface="ITC Officina Sans Book"/>
              </a:rPr>
              <a:t>TuGraph</a:t>
            </a:r>
            <a:r>
              <a:rPr lang="en-GB" dirty="0">
                <a:latin typeface="ITC Officina Sans Book"/>
              </a:rPr>
              <a:t> </a:t>
            </a:r>
            <a:endParaRPr lang="en-GB" dirty="0"/>
          </a:p>
          <a:p>
            <a:pPr marL="227965" indent="-227965"/>
            <a:r>
              <a:rPr lang="en-GB" dirty="0">
                <a:latin typeface="ITC Officina Sans Book"/>
              </a:rPr>
              <a:t>Extend test suite to incorporate complex consistency constraints;</a:t>
            </a:r>
          </a:p>
          <a:p>
            <a:pPr lvl="1"/>
            <a:r>
              <a:rPr lang="en-GB" dirty="0"/>
              <a:t>Graph databases generally do not support constraints; sometimes domain and primary key constraints </a:t>
            </a:r>
          </a:p>
          <a:p>
            <a:pPr lvl="1"/>
            <a:r>
              <a:rPr lang="en-GB" dirty="0"/>
              <a:t>Graph-specific constraints are expected to be introduced;</a:t>
            </a:r>
          </a:p>
          <a:p>
            <a:pPr lvl="2"/>
            <a:r>
              <a:rPr lang="en-GB" sz="2400" dirty="0"/>
              <a:t>(Partial) compliance to a schema on top of property graphs,</a:t>
            </a:r>
          </a:p>
          <a:p>
            <a:pPr lvl="2"/>
            <a:r>
              <a:rPr lang="en-GB" sz="2400" dirty="0"/>
              <a:t>Structural constraints, e.g., connectedness of the graph, absence of cycles, or arbitrary well-formedness constraints</a:t>
            </a:r>
          </a:p>
          <a:p>
            <a:pPr lvl="1"/>
            <a:r>
              <a:rPr lang="en-GB" dirty="0">
                <a:latin typeface="ITC Officina Sans Book"/>
              </a:rPr>
              <a:t>LDBC PGSWG actively working in this area</a:t>
            </a:r>
          </a:p>
          <a:p>
            <a:pPr marL="227965" indent="-227965"/>
            <a:r>
              <a:rPr lang="en-GB" dirty="0">
                <a:latin typeface="ITC Officina Sans Book"/>
              </a:rPr>
              <a:t>Add tests for distributed graph processing systems</a:t>
            </a:r>
          </a:p>
          <a:p>
            <a:pPr marL="227965" indent="-227965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6334997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Linked Data Benchmark Council</a:t>
            </a:r>
          </a:p>
        </p:txBody>
      </p:sp>
      <p:sp>
        <p:nvSpPr>
          <p:cNvPr id="6" name="Tartalom helye 5"/>
          <p:cNvSpPr txBox="1">
            <a:spLocks/>
          </p:cNvSpPr>
          <p:nvPr/>
        </p:nvSpPr>
        <p:spPr>
          <a:xfrm>
            <a:off x="514665" y="1523947"/>
            <a:ext cx="10641016" cy="4789767"/>
          </a:xfrm>
          <a:prstGeom prst="rect">
            <a:avLst/>
          </a:prstGeom>
        </p:spPr>
        <p:txBody>
          <a:bodyPr/>
          <a:lstStyle>
            <a:lvl1pPr marL="228594" indent="-228594" algn="l" defTabSz="914377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ITC Officina Sans Book" charset="0"/>
                <a:ea typeface="ITC Officina Sans Book" charset="0"/>
                <a:cs typeface="ITC Officina Sans Book" charset="0"/>
              </a:defRPr>
            </a:lvl1pPr>
            <a:lvl2pPr marL="68578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ITC Officina Sans Book" charset="0"/>
                <a:ea typeface="ITC Officina Sans Book" charset="0"/>
                <a:cs typeface="ITC Officina Sans Book" charset="0"/>
              </a:defRPr>
            </a:lvl2pPr>
            <a:lvl3pPr marL="1142971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ITC Officina Sans Book" charset="0"/>
                <a:ea typeface="ITC Officina Sans Book" charset="0"/>
                <a:cs typeface="ITC Officina Sans Book" charset="0"/>
              </a:defRPr>
            </a:lvl3pPr>
            <a:lvl4pPr marL="1600160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ITC Officina Sans Book" charset="0"/>
                <a:ea typeface="ITC Officina Sans Book" charset="0"/>
                <a:cs typeface="ITC Officina Sans Book" charset="0"/>
              </a:defRPr>
            </a:lvl4pPr>
            <a:lvl5pPr marL="2057349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ITC Officina Sans Book" charset="0"/>
                <a:ea typeface="ITC Officina Sans Book" charset="0"/>
                <a:cs typeface="ITC Officina Sans Book" charset="0"/>
              </a:defRPr>
            </a:lvl5pPr>
            <a:lvl6pPr marL="2514537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726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914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10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/>
              <a:buNone/>
            </a:pPr>
            <a:r>
              <a:rPr lang="en-US" dirty="0">
                <a:latin typeface="ITC Officina Sans Book" pitchFamily="50" charset="0"/>
              </a:rPr>
              <a:t>LDBC is a non-profit organization established in 2012, dedicated to defining benchmarks and </a:t>
            </a:r>
            <a:r>
              <a:rPr lang="en-US" b="1" i="1" dirty="0">
                <a:latin typeface="ITC Officina Sans Book" pitchFamily="50" charset="0"/>
              </a:rPr>
              <a:t>auditing results</a:t>
            </a:r>
            <a:r>
              <a:rPr lang="en-US" dirty="0">
                <a:latin typeface="ITC Officina Sans Book" pitchFamily="50" charset="0"/>
              </a:rPr>
              <a:t> for graph data management </a:t>
            </a:r>
            <a:r>
              <a:rPr lang="hu-HU" dirty="0">
                <a:latin typeface="ITC Officina Sans Book" pitchFamily="50" charset="0"/>
              </a:rPr>
              <a:t>software</a:t>
            </a:r>
            <a:r>
              <a:rPr lang="en-US" dirty="0">
                <a:latin typeface="ITC Officina Sans Book" pitchFamily="50" charset="0"/>
              </a:rPr>
              <a:t>.</a:t>
            </a:r>
          </a:p>
          <a:p>
            <a:pPr marL="0" indent="0">
              <a:buFont typeface="Arial"/>
              <a:buNone/>
            </a:pPr>
            <a:endParaRPr lang="en-US" sz="2000" i="1" dirty="0">
              <a:latin typeface="ITC Officina Sans Book" pitchFamily="50" charset="0"/>
            </a:endParaRPr>
          </a:p>
          <a:p>
            <a:pPr marL="0" indent="0">
              <a:buFont typeface="Arial"/>
              <a:buNone/>
            </a:pPr>
            <a:r>
              <a:rPr lang="en-US" i="1" dirty="0">
                <a:latin typeface="ITC Officina Sans Book" pitchFamily="50" charset="0"/>
              </a:rPr>
              <a:t>Similar goals to TPC’s in the relational domain:</a:t>
            </a:r>
            <a:endParaRPr lang="en-US" dirty="0">
              <a:latin typeface="ITC Officina Sans Book" pitchFamily="50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latin typeface="ITC Officina Sans Book" pitchFamily="50" charset="0"/>
              </a:rPr>
              <a:t>facilitate fair comparison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latin typeface="ITC Officina Sans Book" pitchFamily="50" charset="0"/>
              </a:rPr>
              <a:t>drive competition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latin typeface="ITC Officina Sans Book" pitchFamily="50" charset="0"/>
              </a:rPr>
              <a:t>capture an understanding of the field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0382"/>
          <a:stretch/>
        </p:blipFill>
        <p:spPr>
          <a:xfrm>
            <a:off x="9402194" y="72318"/>
            <a:ext cx="2580406" cy="10859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314824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LDBC Structure </a:t>
            </a:r>
          </a:p>
        </p:txBody>
      </p:sp>
      <p:sp>
        <p:nvSpPr>
          <p:cNvPr id="6" name="Tartalom helye 5"/>
          <p:cNvSpPr txBox="1">
            <a:spLocks/>
          </p:cNvSpPr>
          <p:nvPr/>
        </p:nvSpPr>
        <p:spPr>
          <a:xfrm>
            <a:off x="413065" y="1605280"/>
            <a:ext cx="5921634" cy="4503387"/>
          </a:xfrm>
          <a:prstGeom prst="rect">
            <a:avLst/>
          </a:prstGeom>
        </p:spPr>
        <p:txBody>
          <a:bodyPr/>
          <a:lstStyle>
            <a:lvl1pPr marL="228594" indent="-228594" algn="l" defTabSz="914377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ITC Officina Sans Book" charset="0"/>
                <a:ea typeface="ITC Officina Sans Book" charset="0"/>
                <a:cs typeface="ITC Officina Sans Book" charset="0"/>
              </a:defRPr>
            </a:lvl1pPr>
            <a:lvl2pPr marL="68578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ITC Officina Sans Book" charset="0"/>
                <a:ea typeface="ITC Officina Sans Book" charset="0"/>
                <a:cs typeface="ITC Officina Sans Book" charset="0"/>
              </a:defRPr>
            </a:lvl2pPr>
            <a:lvl3pPr marL="1142971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ITC Officina Sans Book" charset="0"/>
                <a:ea typeface="ITC Officina Sans Book" charset="0"/>
                <a:cs typeface="ITC Officina Sans Book" charset="0"/>
              </a:defRPr>
            </a:lvl3pPr>
            <a:lvl4pPr marL="1600160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ITC Officina Sans Book" charset="0"/>
                <a:ea typeface="ITC Officina Sans Book" charset="0"/>
                <a:cs typeface="ITC Officina Sans Book" charset="0"/>
              </a:defRPr>
            </a:lvl4pPr>
            <a:lvl5pPr marL="2057349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ITC Officina Sans Book" charset="0"/>
                <a:ea typeface="ITC Officina Sans Book" charset="0"/>
                <a:cs typeface="ITC Officina Sans Book" charset="0"/>
              </a:defRPr>
            </a:lvl5pPr>
            <a:lvl6pPr marL="2514537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726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914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10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/>
              <a:buNone/>
            </a:pPr>
            <a:r>
              <a:rPr lang="en-US" dirty="0">
                <a:latin typeface="ITC Officina Sans Book" pitchFamily="50" charset="0"/>
              </a:rPr>
              <a:t>Task Forces;</a:t>
            </a:r>
          </a:p>
          <a:p>
            <a:r>
              <a:rPr lang="en-US" dirty="0">
                <a:latin typeface="ITC Officina Sans Book" pitchFamily="50" charset="0"/>
              </a:rPr>
              <a:t>Social Network Benchmark </a:t>
            </a:r>
          </a:p>
          <a:p>
            <a:r>
              <a:rPr lang="en-US" dirty="0">
                <a:latin typeface="ITC Officina Sans Book" pitchFamily="50" charset="0"/>
              </a:rPr>
              <a:t>Semantic Publishing Benchmark </a:t>
            </a:r>
          </a:p>
          <a:p>
            <a:r>
              <a:rPr lang="en-US" dirty="0" err="1">
                <a:latin typeface="ITC Officina Sans Book" pitchFamily="50" charset="0"/>
              </a:rPr>
              <a:t>Graphalytics</a:t>
            </a:r>
            <a:endParaRPr lang="en-US" dirty="0">
              <a:latin typeface="ITC Officina Sans Book" pitchFamily="50" charset="0"/>
            </a:endParaRPr>
          </a:p>
          <a:p>
            <a:pPr marL="0" indent="0">
              <a:buNone/>
            </a:pPr>
            <a:r>
              <a:rPr lang="en-US" dirty="0">
                <a:latin typeface="ITC Officina Sans Book" pitchFamily="50" charset="0"/>
              </a:rPr>
              <a:t>Working Groups;</a:t>
            </a:r>
          </a:p>
          <a:p>
            <a:r>
              <a:rPr lang="en-US" dirty="0">
                <a:latin typeface="ITC Officina Sans Book" pitchFamily="50" charset="0"/>
              </a:rPr>
              <a:t>Property Graph Schema </a:t>
            </a:r>
          </a:p>
          <a:p>
            <a:r>
              <a:rPr lang="en-US" dirty="0">
                <a:latin typeface="ITC Officina Sans Book" pitchFamily="50" charset="0"/>
              </a:rPr>
              <a:t>Query Language (G-CORE)</a:t>
            </a:r>
          </a:p>
          <a:p>
            <a:r>
              <a:rPr lang="en-US" dirty="0">
                <a:latin typeface="ITC Officina Sans Book" pitchFamily="50" charset="0"/>
              </a:rPr>
              <a:t>Formal Semantics (GQL)</a:t>
            </a:r>
          </a:p>
          <a:p>
            <a:r>
              <a:rPr lang="en-US" dirty="0">
                <a:latin typeface="ITC Officina Sans Book" pitchFamily="50" charset="0"/>
              </a:rPr>
              <a:t>Existing Languages (literature review)</a:t>
            </a:r>
            <a:endParaRPr lang="en-US" sz="2400" dirty="0">
              <a:latin typeface="ITC Officina Sans Book" pitchFamily="50" charset="0"/>
            </a:endParaRPr>
          </a:p>
          <a:p>
            <a:pPr marL="0" indent="0">
              <a:buFont typeface="Arial"/>
              <a:buNone/>
            </a:pPr>
            <a:endParaRPr lang="en-US" dirty="0">
              <a:latin typeface="ITC Officina Sans Book" pitchFamily="50" charset="0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0382"/>
          <a:stretch/>
        </p:blipFill>
        <p:spPr>
          <a:xfrm>
            <a:off x="9402194" y="72318"/>
            <a:ext cx="2580406" cy="1085922"/>
          </a:xfrm>
          <a:prstGeom prst="rect">
            <a:avLst/>
          </a:prstGeom>
        </p:spPr>
      </p:pic>
      <p:sp>
        <p:nvSpPr>
          <p:cNvPr id="5" name="Tartalom helye 5">
            <a:extLst>
              <a:ext uri="{FF2B5EF4-FFF2-40B4-BE49-F238E27FC236}">
                <a16:creationId xmlns:a16="http://schemas.microsoft.com/office/drawing/2014/main" id="{FDF3D48C-0DC1-E247-9746-6FF10903C71E}"/>
              </a:ext>
            </a:extLst>
          </p:cNvPr>
          <p:cNvSpPr txBox="1">
            <a:spLocks/>
          </p:cNvSpPr>
          <p:nvPr/>
        </p:nvSpPr>
        <p:spPr>
          <a:xfrm>
            <a:off x="6482545" y="1605279"/>
            <a:ext cx="5500055" cy="4503387"/>
          </a:xfrm>
          <a:prstGeom prst="rect">
            <a:avLst/>
          </a:prstGeom>
        </p:spPr>
        <p:txBody>
          <a:bodyPr/>
          <a:lstStyle>
            <a:lvl1pPr marL="228594" indent="-228594" algn="l" defTabSz="914377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ITC Officina Sans Book" charset="0"/>
                <a:ea typeface="ITC Officina Sans Book" charset="0"/>
                <a:cs typeface="ITC Officina Sans Book" charset="0"/>
              </a:defRPr>
            </a:lvl1pPr>
            <a:lvl2pPr marL="68578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ITC Officina Sans Book" charset="0"/>
                <a:ea typeface="ITC Officina Sans Book" charset="0"/>
                <a:cs typeface="ITC Officina Sans Book" charset="0"/>
              </a:defRPr>
            </a:lvl2pPr>
            <a:lvl3pPr marL="1142971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ITC Officina Sans Book" charset="0"/>
                <a:ea typeface="ITC Officina Sans Book" charset="0"/>
                <a:cs typeface="ITC Officina Sans Book" charset="0"/>
              </a:defRPr>
            </a:lvl3pPr>
            <a:lvl4pPr marL="1600160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ITC Officina Sans Book" charset="0"/>
                <a:ea typeface="ITC Officina Sans Book" charset="0"/>
                <a:cs typeface="ITC Officina Sans Book" charset="0"/>
              </a:defRPr>
            </a:lvl4pPr>
            <a:lvl5pPr marL="2057349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ITC Officina Sans Book" charset="0"/>
                <a:ea typeface="ITC Officina Sans Book" charset="0"/>
                <a:cs typeface="ITC Officina Sans Book" charset="0"/>
              </a:defRPr>
            </a:lvl5pPr>
            <a:lvl6pPr marL="2514537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726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914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10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>
                <a:latin typeface="ITC Officina Sans Book" pitchFamily="50" charset="0"/>
              </a:rPr>
              <a:t>Membership;</a:t>
            </a:r>
          </a:p>
          <a:p>
            <a:r>
              <a:rPr lang="en-US" dirty="0">
                <a:latin typeface="ITC Officina Sans Book" pitchFamily="50" charset="0"/>
              </a:rPr>
              <a:t>Non-profit orgs (ENS-Paris, University of Edinburgh) </a:t>
            </a:r>
          </a:p>
          <a:p>
            <a:r>
              <a:rPr lang="en-US" dirty="0">
                <a:latin typeface="ITC Officina Sans Book" pitchFamily="50" charset="0"/>
              </a:rPr>
              <a:t>Commercial orgs</a:t>
            </a:r>
            <a:r>
              <a:rPr lang="en-GB" dirty="0"/>
              <a:t> (</a:t>
            </a:r>
            <a:r>
              <a:rPr lang="en-GB" dirty="0" err="1"/>
              <a:t>TigerGraph</a:t>
            </a:r>
            <a:r>
              <a:rPr lang="en-GB" dirty="0"/>
              <a:t>, Neo4j, Oracle, </a:t>
            </a:r>
            <a:r>
              <a:rPr lang="en-GB" dirty="0" err="1"/>
              <a:t>OpenLink</a:t>
            </a:r>
            <a:r>
              <a:rPr lang="en-GB" dirty="0"/>
              <a:t> Software, </a:t>
            </a:r>
            <a:r>
              <a:rPr lang="en-GB" dirty="0" err="1"/>
              <a:t>Ontotext</a:t>
            </a:r>
            <a:r>
              <a:rPr lang="en-GB" dirty="0"/>
              <a:t>, JCC Consulting, Intel)</a:t>
            </a:r>
          </a:p>
          <a:p>
            <a:r>
              <a:rPr lang="en-GB" dirty="0">
                <a:latin typeface="ITC Officina Sans Book" pitchFamily="50" charset="0"/>
              </a:rPr>
              <a:t>Individual members</a:t>
            </a:r>
          </a:p>
          <a:p>
            <a:r>
              <a:rPr lang="en-GB" dirty="0">
                <a:latin typeface="ITC Officina Sans Book" pitchFamily="50" charset="0"/>
              </a:rPr>
              <a:t>Associate members</a:t>
            </a:r>
            <a:endParaRPr lang="en-US" dirty="0">
              <a:latin typeface="ITC Officina Sans Book" pitchFamily="50" charset="0"/>
            </a:endParaRPr>
          </a:p>
          <a:p>
            <a:pPr marL="0" indent="0">
              <a:buNone/>
            </a:pPr>
            <a:endParaRPr lang="en-US" dirty="0">
              <a:latin typeface="ITC Officina Sans Book" pitchFamily="50" charset="0"/>
            </a:endParaRPr>
          </a:p>
          <a:p>
            <a:endParaRPr lang="en-US" sz="2400" dirty="0">
              <a:latin typeface="ITC Officina Sans Book" pitchFamily="50" charset="0"/>
            </a:endParaRPr>
          </a:p>
          <a:p>
            <a:pPr marL="0" indent="0">
              <a:buFont typeface="Arial"/>
              <a:buNone/>
            </a:pPr>
            <a:endParaRPr lang="en-US" dirty="0">
              <a:latin typeface="ITC Officina Sans Book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1866644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0" y="232978"/>
            <a:ext cx="11687530" cy="571575"/>
          </a:xfrm>
        </p:spPr>
        <p:txBody>
          <a:bodyPr/>
          <a:lstStyle/>
          <a:p>
            <a:r>
              <a:rPr lang="en-US" dirty="0"/>
              <a:t>LDBC Social Network Benchmark (SNB) Suite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6679" y="1207124"/>
            <a:ext cx="6402609" cy="5081133"/>
          </a:xfrm>
        </p:spPr>
        <p:txBody>
          <a:bodyPr/>
          <a:lstStyle/>
          <a:p>
            <a:r>
              <a:rPr lang="en-US" dirty="0">
                <a:latin typeface="ITC Officina Sans" pitchFamily="2" charset="0"/>
              </a:rPr>
              <a:t>Models a social network, e.g., Facebook </a:t>
            </a:r>
          </a:p>
          <a:p>
            <a:r>
              <a:rPr lang="en-US" dirty="0">
                <a:latin typeface="ITC Officina Sans" pitchFamily="2" charset="0"/>
              </a:rPr>
              <a:t>People connect with each other and post messages in groups </a:t>
            </a:r>
          </a:p>
          <a:p>
            <a:r>
              <a:rPr lang="en-US" dirty="0">
                <a:latin typeface="ITC Officina Sans" pitchFamily="2" charset="0"/>
              </a:rPr>
              <a:t>Correlated synthetic data produced by LDBC’s </a:t>
            </a:r>
            <a:r>
              <a:rPr lang="en-US" dirty="0" err="1">
                <a:latin typeface="ITC Officina Sans" pitchFamily="2" charset="0"/>
              </a:rPr>
              <a:t>Datagen</a:t>
            </a:r>
            <a:endParaRPr lang="en-US" dirty="0">
              <a:latin typeface="ITC Officina Sans" pitchFamily="2" charset="0"/>
            </a:endParaRPr>
          </a:p>
          <a:p>
            <a:r>
              <a:rPr lang="en-US" dirty="0">
                <a:latin typeface="ITC Officina Sans" pitchFamily="2" charset="0"/>
              </a:rPr>
              <a:t>2 workloads; Interactive and Business Intelligence (BI)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6EC180C-5EC7-9240-AD80-9FDE5768E15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34007" y="1252747"/>
            <a:ext cx="5680503" cy="43722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885499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0" y="232978"/>
            <a:ext cx="11687530" cy="571575"/>
          </a:xfrm>
        </p:spPr>
        <p:txBody>
          <a:bodyPr/>
          <a:lstStyle/>
          <a:p>
            <a:r>
              <a:rPr lang="en-US" dirty="0"/>
              <a:t>LDBC Social Network Benchmark (SNB) Suite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6679" y="1207125"/>
            <a:ext cx="5767179" cy="3487172"/>
          </a:xfrm>
        </p:spPr>
        <p:txBody>
          <a:bodyPr/>
          <a:lstStyle/>
          <a:p>
            <a:r>
              <a:rPr lang="en-US" dirty="0">
                <a:latin typeface="ITC Officina Sans" pitchFamily="2" charset="0"/>
              </a:rPr>
              <a:t>Interactive (OLTP)</a:t>
            </a:r>
            <a:endParaRPr lang="en-US" dirty="0"/>
          </a:p>
          <a:p>
            <a:pPr lvl="1"/>
            <a:r>
              <a:rPr lang="en-US" dirty="0"/>
              <a:t>complex/short read queries, updates</a:t>
            </a:r>
          </a:p>
          <a:p>
            <a:pPr lvl="1"/>
            <a:r>
              <a:rPr lang="en-US" dirty="0"/>
              <a:t>explore neighborhood of a node/query</a:t>
            </a:r>
          </a:p>
          <a:p>
            <a:pPr lvl="1"/>
            <a:r>
              <a:rPr lang="en-US" dirty="0"/>
              <a:t>established, multiple implementations</a:t>
            </a: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16004" y="3174963"/>
            <a:ext cx="2836621" cy="1351711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47091" y="3174963"/>
            <a:ext cx="4620711" cy="962790"/>
          </a:xfrm>
          <a:prstGeom prst="rect">
            <a:avLst/>
          </a:prstGeom>
        </p:spPr>
      </p:pic>
      <p:sp>
        <p:nvSpPr>
          <p:cNvPr id="5" name="Rectangle 1">
            <a:extLst>
              <a:ext uri="{FF2B5EF4-FFF2-40B4-BE49-F238E27FC236}">
                <a16:creationId xmlns:a16="http://schemas.microsoft.com/office/drawing/2014/main" id="{141C778B-82F1-1041-AEAB-9ED39FAEB80C}"/>
              </a:ext>
            </a:extLst>
          </p:cNvPr>
          <p:cNvSpPr>
            <a:spLocks noChangeArrowheads="1"/>
          </p:cNvSpPr>
          <p:nvPr/>
        </p:nvSpPr>
        <p:spPr bwMode="auto">
          <a:xfrm>
            <a:off x="1416004" y="5021450"/>
            <a:ext cx="4803037" cy="107721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ITC Officina Sans Book" pitchFamily="2" charset="77"/>
                <a:ea typeface="IBM 3270 Medium" panose="02000609000000000000" pitchFamily="49" charset="77"/>
              </a:rPr>
              <a:t>Erling</a:t>
            </a:r>
            <a:r>
              <a:rPr lang="en-US" altLang="en-US" sz="1600" dirty="0">
                <a:solidFill>
                  <a:srgbClr val="000000"/>
                </a:solidFill>
                <a:latin typeface="ITC Officina Sans Book" pitchFamily="2" charset="77"/>
                <a:ea typeface="IBM 3270 Medium" panose="02000609000000000000" pitchFamily="49" charset="77"/>
              </a:rPr>
              <a:t> et al.</a:t>
            </a:r>
            <a:endParaRPr kumimoji="0" lang="en-US" alt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ITC Officina Sans Book" pitchFamily="2" charset="77"/>
              <a:ea typeface="IBM 3270 Medium" panose="02000609000000000000" pitchFamily="49" charset="77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600" b="0" i="1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ITC Officina Sans Book" pitchFamily="2" charset="77"/>
                <a:ea typeface="IBM 3270 Medium" panose="02000609000000000000" pitchFamily="49" charset="77"/>
                <a:cs typeface="Arial" panose="020B0604020202020204" pitchFamily="34" charset="0"/>
              </a:rPr>
              <a:t>The LDBC Social Network Benchmark: Interactive Workload,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600" b="0" i="1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ITC Officina Sans Book" pitchFamily="2" charset="77"/>
                <a:ea typeface="IBM 3270 Medium" panose="02000609000000000000" pitchFamily="49" charset="77"/>
                <a:cs typeface="Arial" panose="020B0604020202020204" pitchFamily="34" charset="0"/>
              </a:rPr>
              <a:t>SIGMOD 2015</a:t>
            </a:r>
            <a:endParaRPr kumimoji="0" lang="en-US" alt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ITC Officina Sans Book" pitchFamily="2" charset="77"/>
              <a:ea typeface="IBM 3270 Medium" panose="02000609000000000000" pitchFamily="49" charset="77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50B7D90-E49B-0A4F-98C0-40ECCD00E95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74320" y="5021450"/>
            <a:ext cx="1141684" cy="1404372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E4864692-6022-FE4E-861C-CE791B3FDDDA}"/>
              </a:ext>
            </a:extLst>
          </p:cNvPr>
          <p:cNvSpPr txBox="1">
            <a:spLocks/>
          </p:cNvSpPr>
          <p:nvPr/>
        </p:nvSpPr>
        <p:spPr>
          <a:xfrm>
            <a:off x="5873858" y="1207125"/>
            <a:ext cx="5767179" cy="3487172"/>
          </a:xfrm>
          <a:prstGeom prst="rect">
            <a:avLst/>
          </a:prstGeom>
        </p:spPr>
        <p:txBody>
          <a:bodyPr/>
          <a:lstStyle>
            <a:lvl1pPr marL="228594" indent="-228594" algn="l" defTabSz="914377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ITC Officina Sans Book" charset="0"/>
                <a:ea typeface="ITC Officina Sans Book" charset="0"/>
                <a:cs typeface="ITC Officina Sans Book" charset="0"/>
              </a:defRPr>
            </a:lvl1pPr>
            <a:lvl2pPr marL="68578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ITC Officina Sans Book" charset="0"/>
                <a:ea typeface="ITC Officina Sans Book" charset="0"/>
                <a:cs typeface="ITC Officina Sans Book" charset="0"/>
              </a:defRPr>
            </a:lvl2pPr>
            <a:lvl3pPr marL="1142971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ITC Officina Sans Book" charset="0"/>
                <a:ea typeface="ITC Officina Sans Book" charset="0"/>
                <a:cs typeface="ITC Officina Sans Book" charset="0"/>
              </a:defRPr>
            </a:lvl3pPr>
            <a:lvl4pPr marL="1600160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ITC Officina Sans Book" charset="0"/>
                <a:ea typeface="ITC Officina Sans Book" charset="0"/>
                <a:cs typeface="ITC Officina Sans Book" charset="0"/>
              </a:defRPr>
            </a:lvl4pPr>
            <a:lvl5pPr marL="2057349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ITC Officina Sans Book" charset="0"/>
                <a:ea typeface="ITC Officina Sans Book" charset="0"/>
                <a:cs typeface="ITC Officina Sans Book" charset="0"/>
              </a:defRPr>
            </a:lvl5pPr>
            <a:lvl6pPr marL="2514537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726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914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103" indent="-228594" algn="l" defTabSz="914377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latin typeface="ITC Officina Sans" pitchFamily="2" charset="0"/>
              </a:rPr>
              <a:t>BI (OLAP)</a:t>
            </a:r>
            <a:endParaRPr lang="en-US" i="1" dirty="0">
              <a:latin typeface="ITC Officina Sans" pitchFamily="2" charset="0"/>
            </a:endParaRPr>
          </a:p>
          <a:p>
            <a:pPr lvl="1"/>
            <a:r>
              <a:rPr lang="en-US" dirty="0"/>
              <a:t>currently read-only queries</a:t>
            </a:r>
          </a:p>
          <a:p>
            <a:pPr lvl="1"/>
            <a:r>
              <a:rPr lang="en-US" dirty="0"/>
              <a:t>large portion of the graph/query</a:t>
            </a:r>
          </a:p>
          <a:p>
            <a:pPr lvl="1"/>
            <a:r>
              <a:rPr lang="en-US" dirty="0"/>
              <a:t>ongoing adoption</a:t>
            </a:r>
          </a:p>
        </p:txBody>
      </p:sp>
      <p:sp>
        <p:nvSpPr>
          <p:cNvPr id="15" name="Rectangle 1">
            <a:extLst>
              <a:ext uri="{FF2B5EF4-FFF2-40B4-BE49-F238E27FC236}">
                <a16:creationId xmlns:a16="http://schemas.microsoft.com/office/drawing/2014/main" id="{FB295BE7-A029-EB4F-A812-AE5B33251C90}"/>
              </a:ext>
            </a:extLst>
          </p:cNvPr>
          <p:cNvSpPr>
            <a:spLocks noChangeArrowheads="1"/>
          </p:cNvSpPr>
          <p:nvPr/>
        </p:nvSpPr>
        <p:spPr bwMode="auto">
          <a:xfrm>
            <a:off x="7360725" y="4888223"/>
            <a:ext cx="4803037" cy="107721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latin typeface="ITC Officina Sans Book" pitchFamily="2" charset="77"/>
                <a:ea typeface="IBM 3270 Medium" panose="02000609000000000000" pitchFamily="49" charset="77"/>
              </a:rPr>
              <a:t>Szárnyas</a:t>
            </a:r>
            <a:r>
              <a:rPr lang="en-US" altLang="en-US" sz="1600" dirty="0">
                <a:solidFill>
                  <a:srgbClr val="000000"/>
                </a:solidFill>
                <a:latin typeface="ITC Officina Sans Book" pitchFamily="2" charset="77"/>
                <a:ea typeface="IBM 3270 Medium" panose="02000609000000000000" pitchFamily="49" charset="77"/>
              </a:rPr>
              <a:t> et al.</a:t>
            </a:r>
            <a:endParaRPr kumimoji="0" lang="en-US" alt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ITC Officina Sans Book" pitchFamily="2" charset="77"/>
              <a:ea typeface="IBM 3270 Medium" panose="02000609000000000000" pitchFamily="49" charset="77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600" b="0" i="1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ITC Officina Sans Book" pitchFamily="2" charset="77"/>
                <a:ea typeface="IBM 3270 Medium" panose="02000609000000000000" pitchFamily="49" charset="77"/>
                <a:cs typeface="Arial" panose="020B0604020202020204" pitchFamily="34" charset="0"/>
              </a:rPr>
              <a:t>An </a:t>
            </a:r>
            <a:r>
              <a:rPr lang="en-US" altLang="en-US" sz="1600" i="1" dirty="0">
                <a:solidFill>
                  <a:srgbClr val="000000"/>
                </a:solidFill>
                <a:latin typeface="ITC Officina Sans Book" pitchFamily="2" charset="77"/>
                <a:ea typeface="IBM 3270 Medium" panose="02000609000000000000" pitchFamily="49" charset="77"/>
                <a:cs typeface="Arial" panose="020B0604020202020204" pitchFamily="34" charset="0"/>
              </a:rPr>
              <a:t>early look at t</a:t>
            </a:r>
            <a:r>
              <a:rPr kumimoji="0" lang="en-US" altLang="en-US" sz="1600" b="0" i="1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ITC Officina Sans Book" pitchFamily="2" charset="77"/>
                <a:ea typeface="IBM 3270 Medium" panose="02000609000000000000" pitchFamily="49" charset="77"/>
                <a:cs typeface="Arial" panose="020B0604020202020204" pitchFamily="34" charset="0"/>
              </a:rPr>
              <a:t>he LDBC Social Network Benchmark’s Business Intelligence Workload,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600" b="0" i="1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ITC Officina Sans Book" pitchFamily="2" charset="77"/>
                <a:ea typeface="IBM 3270 Medium" panose="02000609000000000000" pitchFamily="49" charset="77"/>
                <a:cs typeface="Arial" panose="020B0604020202020204" pitchFamily="34" charset="0"/>
              </a:rPr>
              <a:t>GRADES-NDA 2018</a:t>
            </a:r>
            <a:endParaRPr kumimoji="0" lang="en-US" alt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ITC Officina Sans Book" pitchFamily="2" charset="77"/>
              <a:ea typeface="IBM 3270 Medium" panose="02000609000000000000" pitchFamily="49" charset="77"/>
            </a:endParaRP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EF19E654-539E-1F47-9C00-12B2FC55D87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219041" y="4912052"/>
            <a:ext cx="1141684" cy="1513770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75063606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956FD5-089F-460E-B547-496AD0EC50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t"/>
          <a:lstStyle/>
          <a:p>
            <a:r>
              <a:rPr lang="en-GB" dirty="0">
                <a:latin typeface="ITC Officina Sans"/>
              </a:rPr>
              <a:t>Motivation 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B2BEE8-0E64-46D0-BA98-F4B2823D9E3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679" y="1207124"/>
            <a:ext cx="11979845" cy="5329143"/>
          </a:xfrm>
        </p:spPr>
        <p:txBody>
          <a:bodyPr anchor="t"/>
          <a:lstStyle/>
          <a:p>
            <a:pPr marL="227965" indent="-227965"/>
            <a:r>
              <a:rPr lang="en-GB" dirty="0"/>
              <a:t>Starting receiving requests for audits; </a:t>
            </a:r>
          </a:p>
          <a:p>
            <a:pPr marL="685154" lvl="1" indent="-227965"/>
            <a:r>
              <a:rPr lang="en-AU" sz="2800" dirty="0">
                <a:latin typeface="ITC Officina Sans Book"/>
              </a:rPr>
              <a:t>first audit completed July 2020, FMA’s </a:t>
            </a:r>
            <a:r>
              <a:rPr lang="en-AU" sz="2800" dirty="0" err="1">
                <a:latin typeface="ITC Officina Sans Book"/>
              </a:rPr>
              <a:t>TuGraph</a:t>
            </a:r>
            <a:endParaRPr lang="en-GB" sz="2800" dirty="0"/>
          </a:p>
          <a:p>
            <a:pPr marL="227965" indent="-227965"/>
            <a:r>
              <a:rPr lang="en-GB" dirty="0">
                <a:latin typeface="ITC Officina Sans Book"/>
              </a:rPr>
              <a:t>ACID compliance important for fair comparison between systems</a:t>
            </a:r>
          </a:p>
          <a:p>
            <a:pPr marL="227965" indent="-227965"/>
            <a:r>
              <a:rPr lang="en-GB" dirty="0">
                <a:latin typeface="ITC Officina Sans Book"/>
              </a:rPr>
              <a:t>No mechanism for validating ACID compliance*</a:t>
            </a:r>
          </a:p>
          <a:p>
            <a:pPr marL="0" indent="0">
              <a:buNone/>
            </a:pPr>
            <a:endParaRPr lang="en-GB" dirty="0">
              <a:latin typeface="ITC Officina Sans Book"/>
            </a:endParaRPr>
          </a:p>
          <a:p>
            <a:pPr marL="0" indent="0">
              <a:buNone/>
            </a:pPr>
            <a:r>
              <a:rPr lang="en-GB" b="1" dirty="0">
                <a:latin typeface="ITC Officina Sans Book"/>
              </a:rPr>
              <a:t>→ Design an ACID compliance test suite </a:t>
            </a:r>
            <a:endParaRPr lang="en-GB" b="1" dirty="0"/>
          </a:p>
          <a:p>
            <a:pPr marL="0" indent="0">
              <a:buNone/>
            </a:pPr>
            <a:r>
              <a:rPr lang="en-GB" dirty="0">
                <a:latin typeface="ITC Officina Sans Book"/>
              </a:rPr>
              <a:t>→ Focus on Atomicity and Isolation </a:t>
            </a:r>
            <a:endParaRPr lang="en-GB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br>
              <a:rPr lang="en-US" sz="2600" dirty="0"/>
            </a:br>
            <a:r>
              <a:rPr lang="en-US" sz="2600" i="1" dirty="0">
                <a:latin typeface="ITC Officina Sans Book"/>
              </a:rPr>
              <a:t>*Durability test already part of benchmark specification</a:t>
            </a:r>
            <a:endParaRPr lang="en-US" sz="26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E4EBC70-7415-B641-9F7B-1CA5FED8A9B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37591" y="1325658"/>
            <a:ext cx="1727200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539675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D292F4-E153-4333-A321-86DB4DFD72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t"/>
          <a:lstStyle/>
          <a:p>
            <a:r>
              <a:rPr lang="en-GB"/>
              <a:t>Related Work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C2A190-EDAF-4EE6-8671-6C015FE3105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marL="227965" indent="-227965"/>
            <a:r>
              <a:rPr lang="en-GB" b="1" dirty="0">
                <a:latin typeface="ITC Officina Sans Book"/>
              </a:rPr>
              <a:t>TPC-* Tests:</a:t>
            </a:r>
            <a:br>
              <a:rPr lang="en-GB" dirty="0">
                <a:latin typeface="ITC Officina Sans Book"/>
              </a:rPr>
            </a:br>
            <a:r>
              <a:rPr lang="en-GB" dirty="0">
                <a:latin typeface="ITC Officina Sans Book"/>
              </a:rPr>
              <a:t>assume lock-based concurrency control, tests for 3 isolation anomalies</a:t>
            </a:r>
            <a:br>
              <a:rPr lang="en-GB" dirty="0">
                <a:latin typeface="ITC Officina Sans Book"/>
              </a:rPr>
            </a:br>
            <a:r>
              <a:rPr lang="en-GB" dirty="0">
                <a:latin typeface="ITC Officina Sans Book"/>
              </a:rPr>
              <a:t>→ </a:t>
            </a:r>
            <a:r>
              <a:rPr lang="en-GB" dirty="0">
                <a:solidFill>
                  <a:srgbClr val="000000"/>
                </a:solidFill>
                <a:latin typeface="ITC Officina Sans Book"/>
              </a:rPr>
              <a:t>not generalizable, limited anomaly test coverage </a:t>
            </a:r>
          </a:p>
          <a:p>
            <a:pPr marL="0" indent="0">
              <a:buNone/>
            </a:pPr>
            <a:endParaRPr lang="en-US" dirty="0"/>
          </a:p>
          <a:p>
            <a:pPr marL="227965" indent="-227965"/>
            <a:r>
              <a:rPr lang="en-GB" b="1" dirty="0">
                <a:latin typeface="ITC Officina Sans Book"/>
              </a:rPr>
              <a:t>Hermitage (Martin </a:t>
            </a:r>
            <a:r>
              <a:rPr lang="en-GB" b="1" dirty="0" err="1">
                <a:latin typeface="ITC Officina Sans Book"/>
              </a:rPr>
              <a:t>Kleppmann</a:t>
            </a:r>
            <a:r>
              <a:rPr lang="en-GB" b="1" dirty="0">
                <a:latin typeface="ITC Officina Sans Book"/>
              </a:rPr>
              <a:t>)</a:t>
            </a:r>
            <a:br>
              <a:rPr lang="en-GB" dirty="0">
                <a:latin typeface="ITC Officina Sans Book"/>
              </a:rPr>
            </a:br>
            <a:r>
              <a:rPr lang="en-GB" dirty="0">
                <a:latin typeface="ITC Officina Sans Book"/>
              </a:rPr>
              <a:t>tests performed by hand</a:t>
            </a:r>
            <a:br>
              <a:rPr lang="en-GB" dirty="0">
                <a:latin typeface="ITC Officina Sans Book"/>
              </a:rPr>
            </a:br>
            <a:r>
              <a:rPr lang="en-GB" dirty="0">
                <a:latin typeface="ITC Officina Sans Book"/>
              </a:rPr>
              <a:t>→ </a:t>
            </a:r>
            <a:r>
              <a:rPr lang="en-GB" dirty="0">
                <a:solidFill>
                  <a:srgbClr val="000000"/>
                </a:solidFill>
                <a:latin typeface="ITC Officina Sans Book"/>
              </a:rPr>
              <a:t>hard to induce anomalies that relied on fast timings </a:t>
            </a:r>
          </a:p>
          <a:p>
            <a:pPr marL="227965" indent="-227965"/>
            <a:endParaRPr lang="en-GB" b="1" dirty="0">
              <a:latin typeface="ITC Officina Sans Book"/>
            </a:endParaRPr>
          </a:p>
          <a:p>
            <a:pPr marL="227965" indent="-227965"/>
            <a:r>
              <a:rPr lang="en-GB" b="1" dirty="0" err="1">
                <a:latin typeface="ITC Officina Sans Book"/>
              </a:rPr>
              <a:t>Jepsen</a:t>
            </a:r>
            <a:r>
              <a:rPr lang="en-GB" b="1" dirty="0">
                <a:latin typeface="ITC Officina Sans Book"/>
              </a:rPr>
              <a:t> (Kyle Kingsbury)</a:t>
            </a:r>
            <a:br>
              <a:rPr lang="en-GB" b="1" dirty="0">
                <a:latin typeface="ITC Officina Sans Book"/>
              </a:rPr>
            </a:br>
            <a:r>
              <a:rPr lang="en-GB" dirty="0">
                <a:latin typeface="ITC Officina Sans Book"/>
              </a:rPr>
              <a:t>focuses on distributed systems under various failure modes</a:t>
            </a:r>
            <a:br>
              <a:rPr lang="en-GB" dirty="0">
                <a:latin typeface="ITC Officina Sans Book"/>
              </a:rPr>
            </a:br>
            <a:r>
              <a:rPr lang="en-GB" dirty="0">
                <a:latin typeface="ITC Officina Sans Book"/>
              </a:rPr>
              <a:t>→ too </a:t>
            </a:r>
            <a:r>
              <a:rPr lang="en-GB" dirty="0">
                <a:solidFill>
                  <a:srgbClr val="000000"/>
                </a:solidFill>
                <a:latin typeface="ITC Officina Sans Book"/>
              </a:rPr>
              <a:t>heavyweight </a:t>
            </a:r>
            <a:endParaRPr lang="en-GB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1834260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C7C0D9-7065-47B2-A264-9D2D936A85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t"/>
          <a:lstStyle/>
          <a:p>
            <a:r>
              <a:rPr lang="en-GB" dirty="0">
                <a:latin typeface="ITC Officina Sans"/>
              </a:rPr>
              <a:t>Design Considerations</a:t>
            </a:r>
            <a:endParaRPr lang="en-US" dirty="0">
              <a:latin typeface="ITC Officina Sans"/>
            </a:endParaRPr>
          </a:p>
          <a:p>
            <a:br>
              <a:rPr lang="en-US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9AB574-C777-4C3E-9198-EB6A5637459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marL="0" indent="0">
              <a:buNone/>
            </a:pPr>
            <a:r>
              <a:rPr lang="en-GB" sz="2400" i="1">
                <a:latin typeface="ITC Officina Sans Book"/>
              </a:rPr>
              <a:t>Disclaimer: verifying ACID compliance with a finite set of tests is not possible</a:t>
            </a:r>
            <a:endParaRPr lang="en-GB" sz="2400">
              <a:latin typeface="ITC Officina Sans Book"/>
            </a:endParaRPr>
          </a:p>
          <a:p>
            <a:pPr marL="0" indent="0">
              <a:buNone/>
            </a:pPr>
            <a:endParaRPr lang="en-GB" sz="2400" i="1">
              <a:latin typeface="ITC Officina Sans Book"/>
            </a:endParaRPr>
          </a:p>
          <a:p>
            <a:pPr marL="514350" indent="-514350">
              <a:buAutoNum type="arabicPeriod"/>
            </a:pPr>
            <a:r>
              <a:rPr lang="en-GB" b="1">
                <a:latin typeface="ITC Officina Sans Book"/>
              </a:rPr>
              <a:t>Generalizable – </a:t>
            </a:r>
            <a:r>
              <a:rPr lang="en-GB">
                <a:latin typeface="ITC Officina Sans Book"/>
              </a:rPr>
              <a:t>agnostic of system-level implementation details and query API</a:t>
            </a:r>
          </a:p>
          <a:p>
            <a:pPr marL="514350" indent="-514350">
              <a:buAutoNum type="arabicPeriod"/>
            </a:pPr>
            <a:r>
              <a:rPr lang="en-GB" b="1">
                <a:latin typeface="ITC Officina Sans Book"/>
              </a:rPr>
              <a:t>Lightweight –</a:t>
            </a:r>
            <a:r>
              <a:rPr lang="en-GB">
                <a:latin typeface="ITC Officina Sans Book"/>
              </a:rPr>
              <a:t> not add significant overhead to benchmarking process </a:t>
            </a:r>
            <a:endParaRPr lang="en-GB"/>
          </a:p>
          <a:p>
            <a:pPr marL="514350" indent="-514350">
              <a:buAutoNum type="arabicPeriod"/>
            </a:pPr>
            <a:r>
              <a:rPr lang="en-GB" b="1">
                <a:latin typeface="ITC Officina Sans Book"/>
              </a:rPr>
              <a:t>Improved Coverage –  </a:t>
            </a:r>
            <a:r>
              <a:rPr lang="en-GB">
                <a:latin typeface="ITC Officina Sans Book"/>
              </a:rPr>
              <a:t>test for more isolation anomalies, e.g., lost updates, write skew</a:t>
            </a:r>
            <a:endParaRPr lang="en-GB"/>
          </a:p>
          <a:p>
            <a:pPr marL="0" indent="0">
              <a:buNone/>
            </a:pPr>
            <a:br>
              <a:rPr lang="en-US" dirty="0"/>
            </a:b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804985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3CFD77-A8AE-C545-B53D-75784DC28C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latin typeface="ITC Officina Sans"/>
              </a:rPr>
              <a:t>LDBC ACID Test Suite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DF79B4-E07B-8B46-9E27-96BB0481A6C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2440" y="1042655"/>
            <a:ext cx="11979845" cy="621676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Included in benchmark workflow as an additional step in the </a:t>
            </a:r>
            <a:r>
              <a:rPr lang="en-US" b="1" dirty="0"/>
              <a:t>Validation Phase</a:t>
            </a: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752F148C-EE0E-CA41-B072-766058E44E74}"/>
              </a:ext>
            </a:extLst>
          </p:cNvPr>
          <p:cNvSpPr/>
          <p:nvPr/>
        </p:nvSpPr>
        <p:spPr>
          <a:xfrm>
            <a:off x="2577947" y="1777873"/>
            <a:ext cx="2253133" cy="841369"/>
          </a:xfrm>
          <a:prstGeom prst="roundRect">
            <a:avLst/>
          </a:prstGeom>
          <a:solidFill>
            <a:srgbClr val="AACFA6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ITC Officina Sans" charset="0"/>
              </a:rPr>
              <a:t>Data Generation</a:t>
            </a: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C9710DE2-2FE2-3B43-8BE8-04050082E089}"/>
              </a:ext>
            </a:extLst>
          </p:cNvPr>
          <p:cNvSpPr/>
          <p:nvPr/>
        </p:nvSpPr>
        <p:spPr>
          <a:xfrm>
            <a:off x="2577947" y="3352194"/>
            <a:ext cx="2253133" cy="841369"/>
          </a:xfrm>
          <a:prstGeom prst="roundRect">
            <a:avLst/>
          </a:prstGeom>
          <a:solidFill>
            <a:srgbClr val="AACFA6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ITC Officina Sans" charset="0"/>
              </a:rPr>
              <a:t>Validation</a:t>
            </a: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50F45CFE-8EED-0E4D-B561-BC43992BD0C0}"/>
              </a:ext>
            </a:extLst>
          </p:cNvPr>
          <p:cNvSpPr/>
          <p:nvPr/>
        </p:nvSpPr>
        <p:spPr>
          <a:xfrm>
            <a:off x="2577947" y="4901765"/>
            <a:ext cx="2253133" cy="841369"/>
          </a:xfrm>
          <a:prstGeom prst="roundRect">
            <a:avLst/>
          </a:prstGeom>
          <a:solidFill>
            <a:srgbClr val="AACFA6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ITC Officina Sans" charset="0"/>
              </a:rPr>
              <a:t>Benchmark Execution</a:t>
            </a:r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2914EC94-A90B-3A4E-A3B9-C64C0C3188CD}"/>
              </a:ext>
            </a:extLst>
          </p:cNvPr>
          <p:cNvSpPr/>
          <p:nvPr/>
        </p:nvSpPr>
        <p:spPr>
          <a:xfrm>
            <a:off x="6476999" y="2390641"/>
            <a:ext cx="2247757" cy="841369"/>
          </a:xfrm>
          <a:prstGeom prst="roundRect">
            <a:avLst/>
          </a:prstGeom>
          <a:solidFill>
            <a:srgbClr val="AACFA6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ITC Officina Sans" charset="0"/>
              </a:rPr>
              <a:t>Validate Workload Transaction Profiles</a:t>
            </a:r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29657D4E-863B-B04C-AD02-CDACF9DBE990}"/>
              </a:ext>
            </a:extLst>
          </p:cNvPr>
          <p:cNvSpPr/>
          <p:nvPr/>
        </p:nvSpPr>
        <p:spPr>
          <a:xfrm>
            <a:off x="6477601" y="3899703"/>
            <a:ext cx="2247757" cy="841369"/>
          </a:xfrm>
          <a:prstGeom prst="roundRect">
            <a:avLst/>
          </a:prstGeom>
          <a:solidFill>
            <a:srgbClr val="FF0000">
              <a:alpha val="50196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ITC Officina Sans" charset="0"/>
              </a:rPr>
              <a:t>ACID Tests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E10875EE-8B22-3049-8224-B3D20A9F2A17}"/>
              </a:ext>
            </a:extLst>
          </p:cNvPr>
          <p:cNvCxnSpPr>
            <a:stCxn id="4" idx="2"/>
            <a:endCxn id="7" idx="0"/>
          </p:cNvCxnSpPr>
          <p:nvPr/>
        </p:nvCxnSpPr>
        <p:spPr>
          <a:xfrm>
            <a:off x="3704514" y="2619242"/>
            <a:ext cx="0" cy="732952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93F1AB32-5579-2249-99FF-F96C07B9041F}"/>
              </a:ext>
            </a:extLst>
          </p:cNvPr>
          <p:cNvCxnSpPr>
            <a:stCxn id="7" idx="2"/>
            <a:endCxn id="8" idx="0"/>
          </p:cNvCxnSpPr>
          <p:nvPr/>
        </p:nvCxnSpPr>
        <p:spPr>
          <a:xfrm>
            <a:off x="3704514" y="4193563"/>
            <a:ext cx="0" cy="708202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04F5644E-F858-7E4E-89AF-57F3AB9C7F41}"/>
              </a:ext>
            </a:extLst>
          </p:cNvPr>
          <p:cNvCxnSpPr>
            <a:endCxn id="9" idx="1"/>
          </p:cNvCxnSpPr>
          <p:nvPr/>
        </p:nvCxnSpPr>
        <p:spPr>
          <a:xfrm flipV="1">
            <a:off x="4831080" y="2811326"/>
            <a:ext cx="1645919" cy="961552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3B0533E9-662E-D046-AB70-EF2C4BCB93E4}"/>
              </a:ext>
            </a:extLst>
          </p:cNvPr>
          <p:cNvCxnSpPr>
            <a:cxnSpLocks/>
          </p:cNvCxnSpPr>
          <p:nvPr/>
        </p:nvCxnSpPr>
        <p:spPr>
          <a:xfrm>
            <a:off x="4831080" y="3940212"/>
            <a:ext cx="1645920" cy="312269"/>
          </a:xfrm>
          <a:prstGeom prst="straightConnector1">
            <a:avLst/>
          </a:prstGeom>
          <a:ln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6486788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LDBC_Template" id="{2438D8E9-13F1-914B-B5E8-C8ABE02F6CD1}" vid="{0AE99DD0-9893-8F47-A894-019C9C26C68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836</TotalTime>
  <Words>1109</Words>
  <Application>Microsoft Macintosh PowerPoint</Application>
  <PresentationFormat>Widescreen</PresentationFormat>
  <Paragraphs>166</Paragraphs>
  <Slides>17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3" baseType="lpstr">
      <vt:lpstr>IBM 3270 Medium</vt:lpstr>
      <vt:lpstr>Calibri</vt:lpstr>
      <vt:lpstr>ITC Officina Sans</vt:lpstr>
      <vt:lpstr>Arial</vt:lpstr>
      <vt:lpstr>ITC Officina Sans Book</vt:lpstr>
      <vt:lpstr>Office Theme</vt:lpstr>
      <vt:lpstr>PowerPoint Presentation</vt:lpstr>
      <vt:lpstr>Linked Data Benchmark Council</vt:lpstr>
      <vt:lpstr>LDBC Structure </vt:lpstr>
      <vt:lpstr>LDBC Social Network Benchmark (SNB) Suite</vt:lpstr>
      <vt:lpstr>LDBC Social Network Benchmark (SNB) Suite</vt:lpstr>
      <vt:lpstr>Motivation </vt:lpstr>
      <vt:lpstr>Related Work</vt:lpstr>
      <vt:lpstr>Design Considerations  </vt:lpstr>
      <vt:lpstr>LDBC ACID Test Suite</vt:lpstr>
      <vt:lpstr>LDBC ACID Test Suite Design</vt:lpstr>
      <vt:lpstr>LDBC ACID Test Suite Execution Flow</vt:lpstr>
      <vt:lpstr>Test Coverage</vt:lpstr>
      <vt:lpstr>Example: Lost Updates</vt:lpstr>
      <vt:lpstr>Example: Lost Updates</vt:lpstr>
      <vt:lpstr>Experimental Setup</vt:lpstr>
      <vt:lpstr>Results</vt:lpstr>
      <vt:lpstr>Future Work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Microsoft Office User</cp:lastModifiedBy>
  <cp:revision>450</cp:revision>
  <dcterms:created xsi:type="dcterms:W3CDTF">2017-02-06T13:31:45Z</dcterms:created>
  <dcterms:modified xsi:type="dcterms:W3CDTF">2020-08-18T11:55:53Z</dcterms:modified>
</cp:coreProperties>
</file>